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5"/>
    <p:sldMasterId id="2147483730" r:id="rId6"/>
    <p:sldMasterId id="2147483800" r:id="rId7"/>
    <p:sldMasterId id="2147483656" r:id="rId8"/>
  </p:sldMasterIdLst>
  <p:notesMasterIdLst>
    <p:notesMasterId r:id="rId34"/>
  </p:notesMasterIdLst>
  <p:handoutMasterIdLst>
    <p:handoutMasterId r:id="rId35"/>
  </p:handoutMasterIdLst>
  <p:sldIdLst>
    <p:sldId id="359" r:id="rId9"/>
    <p:sldId id="365" r:id="rId10"/>
    <p:sldId id="395" r:id="rId11"/>
    <p:sldId id="397" r:id="rId12"/>
    <p:sldId id="396" r:id="rId13"/>
    <p:sldId id="373" r:id="rId14"/>
    <p:sldId id="398" r:id="rId15"/>
    <p:sldId id="399" r:id="rId16"/>
    <p:sldId id="400" r:id="rId17"/>
    <p:sldId id="401" r:id="rId18"/>
    <p:sldId id="402" r:id="rId19"/>
    <p:sldId id="386" r:id="rId20"/>
    <p:sldId id="403" r:id="rId21"/>
    <p:sldId id="376" r:id="rId22"/>
    <p:sldId id="404" r:id="rId23"/>
    <p:sldId id="405" r:id="rId24"/>
    <p:sldId id="406" r:id="rId25"/>
    <p:sldId id="407" r:id="rId26"/>
    <p:sldId id="375" r:id="rId27"/>
    <p:sldId id="409" r:id="rId28"/>
    <p:sldId id="410" r:id="rId29"/>
    <p:sldId id="411" r:id="rId30"/>
    <p:sldId id="413" r:id="rId31"/>
    <p:sldId id="414" r:id="rId32"/>
    <p:sldId id="392" r:id="rId33"/>
  </p:sldIdLst>
  <p:sldSz cx="9144000" cy="5143500" type="screen16x9"/>
  <p:notesSz cx="6670675" cy="9875838"/>
  <p:custDataLst>
    <p:tags r:id="rId3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6">
          <p15:clr>
            <a:srgbClr val="A4A3A4"/>
          </p15:clr>
        </p15:guide>
        <p15:guide id="7" pos="5666">
          <p15:clr>
            <a:srgbClr val="A4A3A4"/>
          </p15:clr>
        </p15:guide>
      </p15:sldGuideLst>
    </p:ext>
    <p:ext uri="{2D200454-40CA-4A62-9FC3-DE9A4176ACB9}">
      <p15:notesGuideLst xmlns:p15="http://schemas.microsoft.com/office/powerpoint/2012/main">
        <p15:guide id="1" orient="horz" pos="3111">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DD0"/>
    <a:srgbClr val="00A9CE"/>
    <a:srgbClr val="D8DCDE"/>
    <a:srgbClr val="002F5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E943F6-9C49-4DB1-9D60-3209231B7510}" v="15" dt="2020-01-30T10:17:06.701"/>
    <p1510:client id="{A7CA89A2-908C-4C0D-8314-BFFB27AA2AFD}" v="9" dt="2020-02-21T17:34:23.6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34" autoAdjust="0"/>
    <p:restoredTop sz="85480" autoAdjust="0"/>
  </p:normalViewPr>
  <p:slideViewPr>
    <p:cSldViewPr snapToGrid="0">
      <p:cViewPr varScale="1">
        <p:scale>
          <a:sx n="129" d="100"/>
          <a:sy n="129" d="100"/>
        </p:scale>
        <p:origin x="702" y="114"/>
      </p:cViewPr>
      <p:guideLst>
        <p:guide orient="horz"/>
        <p:guide/>
        <p:guide pos="5666"/>
      </p:guideLst>
    </p:cSldViewPr>
  </p:slideViewPr>
  <p:notesTextViewPr>
    <p:cViewPr>
      <p:scale>
        <a:sx n="1" d="1"/>
        <a:sy n="1" d="1"/>
      </p:scale>
      <p:origin x="0" y="0"/>
    </p:cViewPr>
  </p:notesTextViewPr>
  <p:notesViewPr>
    <p:cSldViewPr snapToGrid="0">
      <p:cViewPr>
        <p:scale>
          <a:sx n="1" d="2"/>
          <a:sy n="1" d="2"/>
        </p:scale>
        <p:origin x="0" y="0"/>
      </p:cViewPr>
      <p:guideLst>
        <p:guide orient="horz" pos="3111"/>
        <p:guide pos="2101"/>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theme" Target="theme/theme1.xml"/><Relationship Id="rId21" Type="http://schemas.openxmlformats.org/officeDocument/2006/relationships/slide" Target="slides/slide13.xml"/><Relationship Id="rId34" Type="http://schemas.openxmlformats.org/officeDocument/2006/relationships/notesMaster" Target="notesMasters/notesMaster1.xml"/><Relationship Id="rId42" Type="http://schemas.microsoft.com/office/2015/10/relationships/revisionInfo" Target="revisionInfo.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ags" Target="tags/tag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customXml" Target="../customXml/item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handoutMaster" Target="handoutMasters/handoutMaster1.xml"/><Relationship Id="rId8" Type="http://schemas.openxmlformats.org/officeDocument/2006/relationships/slideMaster" Target="slideMasters/slideMaster4.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greaves, Tim" userId="90cf5d3a-17ee-49d5-b3bb-4550ca7cb171" providerId="ADAL" clId="{5DFC5665-DC49-40E8-A176-7B6AE2F9733A}"/>
  </pc:docChgLst>
  <pc:docChgLst>
    <pc:chgData name="McKinney, David" userId="S::kqkh779@astrazeneca.net::8b945cb3-78ce-42d7-adc5-b07bab32cd5b" providerId="AD" clId="Web-{439A5F8D-E2D5-4507-938F-6935057FAB23}"/>
  </pc:docChgLst>
  <pc:docChgLst>
    <pc:chgData name="McKinney, David" userId="S::kqkh779@astrazeneca.net::8b945cb3-78ce-42d7-adc5-b07bab32cd5b" providerId="AD" clId="Web-{7452821F-C3D1-4F7E-A975-9F3C59B113CD}"/>
  </pc:docChgLst>
  <pc:docChgLst>
    <pc:chgData name="McKinney, David" userId="S::kqkh779@astrazeneca.net::8b945cb3-78ce-42d7-adc5-b07bab32cd5b" providerId="AD" clId="Web-{3B4E5BFF-73BD-4AFB-A9EA-2B6DBA5B815E}"/>
    <pc:docChg chg="modSld">
      <pc:chgData name="McKinney, David" userId="S::kqkh779@astrazeneca.net::8b945cb3-78ce-42d7-adc5-b07bab32cd5b" providerId="AD" clId="Web-{3B4E5BFF-73BD-4AFB-A9EA-2B6DBA5B815E}" dt="2020-01-20T18:02:31.722" v="25" actId="20577"/>
      <pc:docMkLst>
        <pc:docMk/>
      </pc:docMkLst>
      <pc:sldChg chg="modSp">
        <pc:chgData name="McKinney, David" userId="S::kqkh779@astrazeneca.net::8b945cb3-78ce-42d7-adc5-b07bab32cd5b" providerId="AD" clId="Web-{3B4E5BFF-73BD-4AFB-A9EA-2B6DBA5B815E}" dt="2020-01-20T18:02:31.722" v="25" actId="20577"/>
        <pc:sldMkLst>
          <pc:docMk/>
          <pc:sldMk cId="1234280474" sldId="367"/>
        </pc:sldMkLst>
        <pc:spChg chg="mod">
          <ac:chgData name="McKinney, David" userId="S::kqkh779@astrazeneca.net::8b945cb3-78ce-42d7-adc5-b07bab32cd5b" providerId="AD" clId="Web-{3B4E5BFF-73BD-4AFB-A9EA-2B6DBA5B815E}" dt="2020-01-20T18:02:31.722" v="25" actId="20577"/>
          <ac:spMkLst>
            <pc:docMk/>
            <pc:sldMk cId="1234280474" sldId="367"/>
            <ac:spMk id="3" creationId="{D9F59F0A-AA59-4F15-95CC-124F6F55180D}"/>
          </ac:spMkLst>
        </pc:spChg>
      </pc:sldChg>
    </pc:docChg>
  </pc:docChgLst>
  <pc:docChgLst>
    <pc:chgData name="McKinney, David" userId="S::kqkh779@astrazeneca.net::8b945cb3-78ce-42d7-adc5-b07bab32cd5b" providerId="AD" clId="Web-{644B498D-08F7-481A-98FA-B2675B8104AA}"/>
  </pc:docChgLst>
  <pc:docChgLst>
    <pc:chgData name="McKinney, David" userId="S::kqkh779@astrazeneca.net::8b945cb3-78ce-42d7-adc5-b07bab32cd5b" providerId="AD" clId="Web-{19ED5777-9461-488C-9C2F-EA5FA8BDDD4A}"/>
  </pc:docChgLst>
  <pc:docChgLst>
    <pc:chgData name="McKinney, David" userId="8b945cb3-78ce-42d7-adc5-b07bab32cd5b" providerId="ADAL" clId="{A9E943F6-9C49-4DB1-9D60-3209231B7510}"/>
    <pc:docChg chg="undo custSel addSld modSld">
      <pc:chgData name="McKinney, David" userId="8b945cb3-78ce-42d7-adc5-b07bab32cd5b" providerId="ADAL" clId="{A9E943F6-9C49-4DB1-9D60-3209231B7510}" dt="2020-01-30T10:18:30.158" v="715" actId="20577"/>
      <pc:docMkLst>
        <pc:docMk/>
      </pc:docMkLst>
      <pc:sldChg chg="modSp">
        <pc:chgData name="McKinney, David" userId="8b945cb3-78ce-42d7-adc5-b07bab32cd5b" providerId="ADAL" clId="{A9E943F6-9C49-4DB1-9D60-3209231B7510}" dt="2020-01-30T10:18:30.158" v="715" actId="20577"/>
        <pc:sldMkLst>
          <pc:docMk/>
          <pc:sldMk cId="211931337" sldId="359"/>
        </pc:sldMkLst>
        <pc:spChg chg="mod">
          <ac:chgData name="McKinney, David" userId="8b945cb3-78ce-42d7-adc5-b07bab32cd5b" providerId="ADAL" clId="{A9E943F6-9C49-4DB1-9D60-3209231B7510}" dt="2020-01-30T10:18:27.126" v="704" actId="1076"/>
          <ac:spMkLst>
            <pc:docMk/>
            <pc:sldMk cId="211931337" sldId="359"/>
            <ac:spMk id="3" creationId="{2B59B3AC-2B48-401E-B04D-99DE82F71E23}"/>
          </ac:spMkLst>
        </pc:spChg>
        <pc:spChg chg="mod">
          <ac:chgData name="McKinney, David" userId="8b945cb3-78ce-42d7-adc5-b07bab32cd5b" providerId="ADAL" clId="{A9E943F6-9C49-4DB1-9D60-3209231B7510}" dt="2020-01-30T10:18:30.158" v="715" actId="20577"/>
          <ac:spMkLst>
            <pc:docMk/>
            <pc:sldMk cId="211931337" sldId="359"/>
            <ac:spMk id="4" creationId="{689430A7-8B35-43BC-A842-A37497B72B57}"/>
          </ac:spMkLst>
        </pc:spChg>
        <pc:spChg chg="mod">
          <ac:chgData name="McKinney, David" userId="8b945cb3-78ce-42d7-adc5-b07bab32cd5b" providerId="ADAL" clId="{A9E943F6-9C49-4DB1-9D60-3209231B7510}" dt="2020-01-30T10:18:23.494" v="702" actId="20577"/>
          <ac:spMkLst>
            <pc:docMk/>
            <pc:sldMk cId="211931337" sldId="359"/>
            <ac:spMk id="6" creationId="{5F4BFDAC-2C84-416D-85F7-F05C253C551B}"/>
          </ac:spMkLst>
        </pc:spChg>
      </pc:sldChg>
      <pc:sldChg chg="modSp">
        <pc:chgData name="McKinney, David" userId="8b945cb3-78ce-42d7-adc5-b07bab32cd5b" providerId="ADAL" clId="{A9E943F6-9C49-4DB1-9D60-3209231B7510}" dt="2020-01-30T10:02:58.290" v="2" actId="20577"/>
        <pc:sldMkLst>
          <pc:docMk/>
          <pc:sldMk cId="4279036063" sldId="366"/>
        </pc:sldMkLst>
        <pc:spChg chg="mod">
          <ac:chgData name="McKinney, David" userId="8b945cb3-78ce-42d7-adc5-b07bab32cd5b" providerId="ADAL" clId="{A9E943F6-9C49-4DB1-9D60-3209231B7510}" dt="2020-01-30T10:02:58.290" v="2" actId="20577"/>
          <ac:spMkLst>
            <pc:docMk/>
            <pc:sldMk cId="4279036063" sldId="366"/>
            <ac:spMk id="7" creationId="{1215359A-807A-421F-9F5A-319F6C766E42}"/>
          </ac:spMkLst>
        </pc:spChg>
        <pc:picChg chg="mod">
          <ac:chgData name="McKinney, David" userId="8b945cb3-78ce-42d7-adc5-b07bab32cd5b" providerId="ADAL" clId="{A9E943F6-9C49-4DB1-9D60-3209231B7510}" dt="2020-01-30T10:02:55.949" v="0" actId="1076"/>
          <ac:picMkLst>
            <pc:docMk/>
            <pc:sldMk cId="4279036063" sldId="366"/>
            <ac:picMk id="3" creationId="{6A0FEC86-7B51-4A84-B8ED-69CCFE9559D2}"/>
          </ac:picMkLst>
        </pc:picChg>
      </pc:sldChg>
      <pc:sldChg chg="modSp">
        <pc:chgData name="McKinney, David" userId="8b945cb3-78ce-42d7-adc5-b07bab32cd5b" providerId="ADAL" clId="{A9E943F6-9C49-4DB1-9D60-3209231B7510}" dt="2020-01-30T10:16:01.109" v="665" actId="1076"/>
        <pc:sldMkLst>
          <pc:docMk/>
          <pc:sldMk cId="3192635506" sldId="384"/>
        </pc:sldMkLst>
        <pc:spChg chg="mod">
          <ac:chgData name="McKinney, David" userId="8b945cb3-78ce-42d7-adc5-b07bab32cd5b" providerId="ADAL" clId="{A9E943F6-9C49-4DB1-9D60-3209231B7510}" dt="2020-01-30T10:15:55.703" v="663" actId="207"/>
          <ac:spMkLst>
            <pc:docMk/>
            <pc:sldMk cId="3192635506" sldId="384"/>
            <ac:spMk id="3" creationId="{D9F59F0A-AA59-4F15-95CC-124F6F55180D}"/>
          </ac:spMkLst>
        </pc:spChg>
        <pc:picChg chg="mod">
          <ac:chgData name="McKinney, David" userId="8b945cb3-78ce-42d7-adc5-b07bab32cd5b" providerId="ADAL" clId="{A9E943F6-9C49-4DB1-9D60-3209231B7510}" dt="2020-01-30T10:15:59.558" v="664" actId="1076"/>
          <ac:picMkLst>
            <pc:docMk/>
            <pc:sldMk cId="3192635506" sldId="384"/>
            <ac:picMk id="5" creationId="{AED6B5F6-427E-4AD9-BA2B-A727F3AE6C46}"/>
          </ac:picMkLst>
        </pc:picChg>
        <pc:picChg chg="mod">
          <ac:chgData name="McKinney, David" userId="8b945cb3-78ce-42d7-adc5-b07bab32cd5b" providerId="ADAL" clId="{A9E943F6-9C49-4DB1-9D60-3209231B7510}" dt="2020-01-30T10:16:01.109" v="665" actId="1076"/>
          <ac:picMkLst>
            <pc:docMk/>
            <pc:sldMk cId="3192635506" sldId="384"/>
            <ac:picMk id="6" creationId="{DA024783-9D2C-4293-8FD7-E0315D2D5490}"/>
          </ac:picMkLst>
        </pc:picChg>
      </pc:sldChg>
      <pc:sldChg chg="addSp delSp modSp">
        <pc:chgData name="McKinney, David" userId="8b945cb3-78ce-42d7-adc5-b07bab32cd5b" providerId="ADAL" clId="{A9E943F6-9C49-4DB1-9D60-3209231B7510}" dt="2020-01-30T10:17:13.284" v="670" actId="1076"/>
        <pc:sldMkLst>
          <pc:docMk/>
          <pc:sldMk cId="867607216" sldId="386"/>
        </pc:sldMkLst>
        <pc:picChg chg="add mod">
          <ac:chgData name="McKinney, David" userId="8b945cb3-78ce-42d7-adc5-b07bab32cd5b" providerId="ADAL" clId="{A9E943F6-9C49-4DB1-9D60-3209231B7510}" dt="2020-01-30T10:17:13.284" v="670" actId="1076"/>
          <ac:picMkLst>
            <pc:docMk/>
            <pc:sldMk cId="867607216" sldId="386"/>
            <ac:picMk id="5" creationId="{2D5D44BC-CFF5-4D8B-A935-F5AEAD63B25F}"/>
          </ac:picMkLst>
        </pc:picChg>
        <pc:picChg chg="del">
          <ac:chgData name="McKinney, David" userId="8b945cb3-78ce-42d7-adc5-b07bab32cd5b" providerId="ADAL" clId="{A9E943F6-9C49-4DB1-9D60-3209231B7510}" dt="2020-01-30T10:17:06.393" v="666" actId="478"/>
          <ac:picMkLst>
            <pc:docMk/>
            <pc:sldMk cId="867607216" sldId="386"/>
            <ac:picMk id="6" creationId="{0756FF8B-D630-4390-B7F3-9058291A7C4B}"/>
          </ac:picMkLst>
        </pc:picChg>
      </pc:sldChg>
      <pc:sldChg chg="addSp delSp modSp add delAnim modAnim">
        <pc:chgData name="McKinney, David" userId="8b945cb3-78ce-42d7-adc5-b07bab32cd5b" providerId="ADAL" clId="{A9E943F6-9C49-4DB1-9D60-3209231B7510}" dt="2020-01-30T10:15:17.271" v="596"/>
        <pc:sldMkLst>
          <pc:docMk/>
          <pc:sldMk cId="4059636761" sldId="394"/>
        </pc:sldMkLst>
        <pc:spChg chg="add del mod">
          <ac:chgData name="McKinney, David" userId="8b945cb3-78ce-42d7-adc5-b07bab32cd5b" providerId="ADAL" clId="{A9E943F6-9C49-4DB1-9D60-3209231B7510}" dt="2020-01-30T10:13:12.311" v="503"/>
          <ac:spMkLst>
            <pc:docMk/>
            <pc:sldMk cId="4059636761" sldId="394"/>
            <ac:spMk id="5" creationId="{0639724C-99A9-4C50-A48F-315FEA10C09F}"/>
          </ac:spMkLst>
        </pc:spChg>
        <pc:spChg chg="del">
          <ac:chgData name="McKinney, David" userId="8b945cb3-78ce-42d7-adc5-b07bab32cd5b" providerId="ADAL" clId="{A9E943F6-9C49-4DB1-9D60-3209231B7510}" dt="2020-01-30T10:04:00.308" v="5" actId="478"/>
          <ac:spMkLst>
            <pc:docMk/>
            <pc:sldMk cId="4059636761" sldId="394"/>
            <ac:spMk id="7" creationId="{A0DD4D7C-B298-485F-895D-79DDF003F454}"/>
          </ac:spMkLst>
        </pc:spChg>
        <pc:spChg chg="mod">
          <ac:chgData name="McKinney, David" userId="8b945cb3-78ce-42d7-adc5-b07bab32cd5b" providerId="ADAL" clId="{A9E943F6-9C49-4DB1-9D60-3209231B7510}" dt="2020-01-30T10:12:47.150" v="439" actId="20577"/>
          <ac:spMkLst>
            <pc:docMk/>
            <pc:sldMk cId="4059636761" sldId="394"/>
            <ac:spMk id="8" creationId="{12389740-B560-4098-868F-FB67A9948604}"/>
          </ac:spMkLst>
        </pc:spChg>
        <pc:spChg chg="add mod">
          <ac:chgData name="McKinney, David" userId="8b945cb3-78ce-42d7-adc5-b07bab32cd5b" providerId="ADAL" clId="{A9E943F6-9C49-4DB1-9D60-3209231B7510}" dt="2020-01-30T10:14:06.829" v="586" actId="1076"/>
          <ac:spMkLst>
            <pc:docMk/>
            <pc:sldMk cId="4059636761" sldId="394"/>
            <ac:spMk id="9" creationId="{875A83D5-8416-42EA-AB63-B0B680649AF0}"/>
          </ac:spMkLst>
        </pc:spChg>
        <pc:picChg chg="del">
          <ac:chgData name="McKinney, David" userId="8b945cb3-78ce-42d7-adc5-b07bab32cd5b" providerId="ADAL" clId="{A9E943F6-9C49-4DB1-9D60-3209231B7510}" dt="2020-01-30T10:03:56.674" v="4" actId="478"/>
          <ac:picMkLst>
            <pc:docMk/>
            <pc:sldMk cId="4059636761" sldId="394"/>
            <ac:picMk id="3" creationId="{3E93A73D-CC94-44B2-A316-5F2989DFE976}"/>
          </ac:picMkLst>
        </pc:picChg>
        <pc:picChg chg="add mod modCrop">
          <ac:chgData name="McKinney, David" userId="8b945cb3-78ce-42d7-adc5-b07bab32cd5b" providerId="ADAL" clId="{A9E943F6-9C49-4DB1-9D60-3209231B7510}" dt="2020-01-30T10:14:34.600" v="589" actId="732"/>
          <ac:picMkLst>
            <pc:docMk/>
            <pc:sldMk cId="4059636761" sldId="394"/>
            <ac:picMk id="10" creationId="{BFB9B374-1569-4AE8-A6D0-DA3B89939EEA}"/>
          </ac:picMkLst>
        </pc:picChg>
        <pc:picChg chg="add mod">
          <ac:chgData name="McKinney, David" userId="8b945cb3-78ce-42d7-adc5-b07bab32cd5b" providerId="ADAL" clId="{A9E943F6-9C49-4DB1-9D60-3209231B7510}" dt="2020-01-30T10:15:15.045" v="595" actId="1076"/>
          <ac:picMkLst>
            <pc:docMk/>
            <pc:sldMk cId="4059636761" sldId="394"/>
            <ac:picMk id="11" creationId="{67BE8B8C-B8F0-4165-A68B-C39BFCA8EAC3}"/>
          </ac:picMkLst>
        </pc:picChg>
        <pc:cxnChg chg="del">
          <ac:chgData name="McKinney, David" userId="8b945cb3-78ce-42d7-adc5-b07bab32cd5b" providerId="ADAL" clId="{A9E943F6-9C49-4DB1-9D60-3209231B7510}" dt="2020-01-30T10:04:00.877" v="6" actId="478"/>
          <ac:cxnSpMkLst>
            <pc:docMk/>
            <pc:sldMk cId="4059636761" sldId="394"/>
            <ac:cxnSpMk id="6" creationId="{4436EAD4-9940-4A8A-9C3A-AF7C0D022641}"/>
          </ac:cxnSpMkLst>
        </pc:cxnChg>
      </pc:sldChg>
    </pc:docChg>
  </pc:docChgLst>
  <pc:docChgLst>
    <pc:chgData name="McKinney, David" userId="S::kqkh779@astrazeneca.net::8b945cb3-78ce-42d7-adc5-b07bab32cd5b" providerId="AD" clId="Web-{A7CA89A2-908C-4C0D-8314-BFFB27AA2AFD}"/>
    <pc:docChg chg="modSld">
      <pc:chgData name="McKinney, David" userId="S::kqkh779@astrazeneca.net::8b945cb3-78ce-42d7-adc5-b07bab32cd5b" providerId="AD" clId="Web-{A7CA89A2-908C-4C0D-8314-BFFB27AA2AFD}" dt="2020-02-21T17:34:21.703" v="7" actId="20577"/>
      <pc:docMkLst>
        <pc:docMk/>
      </pc:docMkLst>
      <pc:sldChg chg="modSp">
        <pc:chgData name="McKinney, David" userId="S::kqkh779@astrazeneca.net::8b945cb3-78ce-42d7-adc5-b07bab32cd5b" providerId="AD" clId="Web-{A7CA89A2-908C-4C0D-8314-BFFB27AA2AFD}" dt="2020-02-21T17:34:21.703" v="7" actId="20577"/>
        <pc:sldMkLst>
          <pc:docMk/>
          <pc:sldMk cId="4059636761" sldId="394"/>
        </pc:sldMkLst>
        <pc:spChg chg="mod">
          <ac:chgData name="McKinney, David" userId="S::kqkh779@astrazeneca.net::8b945cb3-78ce-42d7-adc5-b07bab32cd5b" providerId="AD" clId="Web-{A7CA89A2-908C-4C0D-8314-BFFB27AA2AFD}" dt="2020-02-21T17:34:21.703" v="7" actId="20577"/>
          <ac:spMkLst>
            <pc:docMk/>
            <pc:sldMk cId="4059636761" sldId="394"/>
            <ac:spMk id="8" creationId="{12389740-B560-4098-868F-FB67A9948604}"/>
          </ac:spMkLst>
        </pc:spChg>
      </pc:sldChg>
    </pc:docChg>
  </pc:docChgLst>
  <pc:docChgLst>
    <pc:chgData name="McKinney, David" userId="8b945cb3-78ce-42d7-adc5-b07bab32cd5b" providerId="ADAL" clId="{4B50621F-9B5F-4849-8581-C894387D6D49}"/>
  </pc:docChgLst>
  <pc:docChgLst>
    <pc:chgData name="McKinney, David" userId="8b945cb3-78ce-42d7-adc5-b07bab32cd5b" providerId="ADAL" clId="{9603A653-FB5C-458E-AF3B-FE7FDA175610}"/>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90626" cy="4937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778505" y="0"/>
            <a:ext cx="2890626" cy="493792"/>
          </a:xfrm>
          <a:prstGeom prst="rect">
            <a:avLst/>
          </a:prstGeom>
        </p:spPr>
        <p:txBody>
          <a:bodyPr vert="horz" lIns="91440" tIns="45720" rIns="91440" bIns="45720" rtlCol="0"/>
          <a:lstStyle>
            <a:lvl1pPr algn="r">
              <a:defRPr sz="1200"/>
            </a:lvl1pPr>
          </a:lstStyle>
          <a:p>
            <a:fld id="{3BBED7E8-0829-F34C-B479-A757805E6C1B}" type="datetimeFigureOut">
              <a:rPr lang="en-US" smtClean="0"/>
              <a:pPr/>
              <a:t>4/20/2020</a:t>
            </a:fld>
            <a:endParaRPr lang="en-US"/>
          </a:p>
        </p:txBody>
      </p:sp>
      <p:sp>
        <p:nvSpPr>
          <p:cNvPr id="4" name="Footer Placeholder 3"/>
          <p:cNvSpPr>
            <a:spLocks noGrp="1"/>
          </p:cNvSpPr>
          <p:nvPr>
            <p:ph type="ftr" sz="quarter" idx="2"/>
          </p:nvPr>
        </p:nvSpPr>
        <p:spPr>
          <a:xfrm>
            <a:off x="0" y="9380332"/>
            <a:ext cx="2890626" cy="49379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778505" y="9380332"/>
            <a:ext cx="2890626" cy="493792"/>
          </a:xfrm>
          <a:prstGeom prst="rect">
            <a:avLst/>
          </a:prstGeom>
        </p:spPr>
        <p:txBody>
          <a:bodyPr vert="horz" lIns="91440" tIns="45720" rIns="91440" bIns="45720" rtlCol="0" anchor="b"/>
          <a:lstStyle>
            <a:lvl1pPr algn="r">
              <a:defRPr sz="1200"/>
            </a:lvl1pPr>
          </a:lstStyle>
          <a:p>
            <a:fld id="{053334D3-7666-C24C-995B-669B029DDF20}" type="slidenum">
              <a:rPr lang="en-US" smtClean="0"/>
              <a:pPr/>
              <a:t>‹#›</a:t>
            </a:fld>
            <a:endParaRPr lang="en-US"/>
          </a:p>
        </p:txBody>
      </p:sp>
    </p:spTree>
    <p:extLst>
      <p:ext uri="{BB962C8B-B14F-4D97-AF65-F5344CB8AC3E}">
        <p14:creationId xmlns:p14="http://schemas.microsoft.com/office/powerpoint/2010/main" val="2465314765"/>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jpeg>
</file>

<file path=ppt/media/image13.jpeg>
</file>

<file path=ppt/media/image14.jpeg>
</file>

<file path=ppt/media/image15.jp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90626" cy="4937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8505" y="0"/>
            <a:ext cx="2890626" cy="493792"/>
          </a:xfrm>
          <a:prstGeom prst="rect">
            <a:avLst/>
          </a:prstGeom>
        </p:spPr>
        <p:txBody>
          <a:bodyPr vert="horz" lIns="91440" tIns="45720" rIns="91440" bIns="45720" rtlCol="0"/>
          <a:lstStyle>
            <a:lvl1pPr algn="r">
              <a:defRPr sz="1200"/>
            </a:lvl1pPr>
          </a:lstStyle>
          <a:p>
            <a:fld id="{6C7E4F11-7667-5045-A00B-01970EA44BB5}" type="datetimeFigureOut">
              <a:rPr lang="en-US" smtClean="0"/>
              <a:pPr/>
              <a:t>4/20/2020</a:t>
            </a:fld>
            <a:endParaRPr lang="en-US"/>
          </a:p>
        </p:txBody>
      </p:sp>
      <p:sp>
        <p:nvSpPr>
          <p:cNvPr id="4" name="Slide Image Placeholder 3"/>
          <p:cNvSpPr>
            <a:spLocks noGrp="1" noRot="1" noChangeAspect="1"/>
          </p:cNvSpPr>
          <p:nvPr>
            <p:ph type="sldImg" idx="2"/>
          </p:nvPr>
        </p:nvSpPr>
        <p:spPr>
          <a:xfrm>
            <a:off x="46038" y="741363"/>
            <a:ext cx="6578600" cy="37020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7068" y="4691023"/>
            <a:ext cx="5336540" cy="444412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9380332"/>
            <a:ext cx="2890626" cy="49379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8505" y="9380332"/>
            <a:ext cx="2890626" cy="493792"/>
          </a:xfrm>
          <a:prstGeom prst="rect">
            <a:avLst/>
          </a:prstGeom>
        </p:spPr>
        <p:txBody>
          <a:bodyPr vert="horz" lIns="91440" tIns="45720" rIns="91440" bIns="45720" rtlCol="0" anchor="b"/>
          <a:lstStyle>
            <a:lvl1pPr algn="r">
              <a:defRPr sz="1200"/>
            </a:lvl1pPr>
          </a:lstStyle>
          <a:p>
            <a:fld id="{FAD751AE-7ABC-314D-AFAD-47B860ED6FFE}" type="slidenum">
              <a:rPr lang="en-US" smtClean="0"/>
              <a:pPr/>
              <a:t>‹#›</a:t>
            </a:fld>
            <a:endParaRPr lang="en-US"/>
          </a:p>
        </p:txBody>
      </p:sp>
    </p:spTree>
    <p:extLst>
      <p:ext uri="{BB962C8B-B14F-4D97-AF65-F5344CB8AC3E}">
        <p14:creationId xmlns:p14="http://schemas.microsoft.com/office/powerpoint/2010/main" val="15624454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RIA Tez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6551"/>
            <a:ext cx="8834071" cy="2120400"/>
          </a:xfrm>
          <a:prstGeom prst="rect">
            <a:avLst/>
          </a:prstGeom>
        </p:spPr>
      </p:pic>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46797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iscovery Sciences_2">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2"/>
            <a:ext cx="8853082"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Pharma_Science">
    <p:spTree>
      <p:nvGrpSpPr>
        <p:cNvPr id="1" name=""/>
        <p:cNvGrpSpPr/>
        <p:nvPr/>
      </p:nvGrpSpPr>
      <p:grpSpPr>
        <a:xfrm>
          <a:off x="0" y="0"/>
          <a:ext cx="0" cy="0"/>
          <a:chOff x="0" y="0"/>
          <a:chExt cx="0" cy="0"/>
        </a:xfrm>
      </p:grpSpPr>
      <p:pic>
        <p:nvPicPr>
          <p:cNvPr id="3" name="Picture 2" descr="A picture containing cake, indoor&#10;&#10;Description automatically generated">
            <a:extLst>
              <a:ext uri="{FF2B5EF4-FFF2-40B4-BE49-F238E27FC236}">
                <a16:creationId xmlns:a16="http://schemas.microsoft.com/office/drawing/2014/main" id="{039D58CE-906A-0B48-B080-3AC203DB51F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3"/>
            <a:ext cx="8853081"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7590190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Pharma_Science_2">
    <p:spTree>
      <p:nvGrpSpPr>
        <p:cNvPr id="1" name=""/>
        <p:cNvGrpSpPr/>
        <p:nvPr/>
      </p:nvGrpSpPr>
      <p:grpSpPr>
        <a:xfrm>
          <a:off x="0" y="0"/>
          <a:ext cx="0" cy="0"/>
          <a:chOff x="0" y="0"/>
          <a:chExt cx="0" cy="0"/>
        </a:xfrm>
      </p:grpSpPr>
      <p:pic>
        <p:nvPicPr>
          <p:cNvPr id="4" name="Picture 3" descr="A picture containing cake, tree, indoor&#10;&#10;Description automatically generated">
            <a:extLst>
              <a:ext uri="{FF2B5EF4-FFF2-40B4-BE49-F238E27FC236}">
                <a16:creationId xmlns:a16="http://schemas.microsoft.com/office/drawing/2014/main" id="{21295B4E-B6CB-D54A-89F0-ED27C4B1679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681" y="2877964"/>
            <a:ext cx="8852400"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9230301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Pharma_Science_3">
    <p:spTree>
      <p:nvGrpSpPr>
        <p:cNvPr id="1" name=""/>
        <p:cNvGrpSpPr/>
        <p:nvPr/>
      </p:nvGrpSpPr>
      <p:grpSpPr>
        <a:xfrm>
          <a:off x="0" y="0"/>
          <a:ext cx="0" cy="0"/>
          <a:chOff x="0" y="0"/>
          <a:chExt cx="0" cy="0"/>
        </a:xfrm>
      </p:grpSpPr>
      <p:pic>
        <p:nvPicPr>
          <p:cNvPr id="3" name="Picture 2" descr="A picture containing cake, tree, reef, indoor&#10;&#10;Description automatically generated">
            <a:extLst>
              <a:ext uri="{FF2B5EF4-FFF2-40B4-BE49-F238E27FC236}">
                <a16:creationId xmlns:a16="http://schemas.microsoft.com/office/drawing/2014/main" id="{D70BBD08-7D34-5548-A954-46F975288B59}"/>
              </a:ext>
            </a:extLst>
          </p:cNvPr>
          <p:cNvPicPr>
            <a:picLocks noChangeAspect="1"/>
          </p:cNvPicPr>
          <p:nvPr userDrawn="1"/>
        </p:nvPicPr>
        <p:blipFill rotWithShape="1">
          <a:blip r:embed="rId2"/>
          <a:srcRect t="28772" b="28772"/>
          <a:stretch/>
        </p:blipFill>
        <p:spPr>
          <a:xfrm>
            <a:off x="144000" y="2877964"/>
            <a:ext cx="8852400"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8582214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Neuro">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10" name="Picture Placeholder 13" descr="AZ1383_screen rotate.jpg"/>
          <p:cNvPicPr>
            <a:picLocks noChangeAspect="1"/>
          </p:cNvPicPr>
          <p:nvPr userDrawn="1"/>
        </p:nvPicPr>
        <p:blipFill>
          <a:blip r:embed="rId3" cstate="print">
            <a:extLst>
              <a:ext uri="{28A0092B-C50C-407E-A947-70E740481C1C}">
                <a14:useLocalDpi xmlns:a14="http://schemas.microsoft.com/office/drawing/2010/main"/>
              </a:ext>
            </a:extLst>
          </a:blip>
          <a:srcRect/>
          <a:stretch>
            <a:fill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068852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Infection">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3082" cy="212821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3097905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Genomics">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6000" cy="2113995"/>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VRM_TA">
    <p:spTree>
      <p:nvGrpSpPr>
        <p:cNvPr id="1" name=""/>
        <p:cNvGrpSpPr/>
        <p:nvPr/>
      </p:nvGrpSpPr>
      <p:grpSpPr>
        <a:xfrm>
          <a:off x="0" y="0"/>
          <a:ext cx="0" cy="0"/>
          <a:chOff x="0" y="0"/>
          <a:chExt cx="0" cy="0"/>
        </a:xfrm>
      </p:grpSpPr>
      <p:pic>
        <p:nvPicPr>
          <p:cNvPr id="10"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78745"/>
            <a:ext cx="8853082" cy="2123399"/>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Renal_Cardio">
    <p:spTree>
      <p:nvGrpSpPr>
        <p:cNvPr id="1" name=""/>
        <p:cNvGrpSpPr/>
        <p:nvPr/>
      </p:nvGrpSpPr>
      <p:grpSpPr>
        <a:xfrm>
          <a:off x="0" y="0"/>
          <a:ext cx="0" cy="0"/>
          <a:chOff x="0" y="0"/>
          <a:chExt cx="0" cy="0"/>
        </a:xfrm>
      </p:grpSpPr>
      <p:pic>
        <p:nvPicPr>
          <p:cNvPr id="10"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5265" y="2878745"/>
            <a:ext cx="8853082" cy="2123399"/>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UK Scientist">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10" name="Picture Placeholder 23" descr="AZ1388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387401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KD">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cientist Examining Placenta">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9" name="Picture Placeholder 3" descr="AZ1428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42759473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ross-Section of Cells">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9" name="Picture Placeholder 7" descr="AZ1466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5281154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Slide Title Only">
    <p:spTree>
      <p:nvGrpSpPr>
        <p:cNvPr id="1" name=""/>
        <p:cNvGrpSpPr/>
        <p:nvPr/>
      </p:nvGrpSpPr>
      <p:grpSpPr>
        <a:xfrm>
          <a:off x="0" y="0"/>
          <a:ext cx="0" cy="0"/>
          <a:chOff x="0" y="0"/>
          <a:chExt cx="0" cy="0"/>
        </a:xfrm>
      </p:grpSpPr>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8"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sp>
        <p:nvSpPr>
          <p:cNvPr id="9" name="Text Placeholder 29"/>
          <p:cNvSpPr>
            <a:spLocks noGrp="1"/>
          </p:cNvSpPr>
          <p:nvPr>
            <p:ph type="body" sz="quarter" idx="11" hasCustomPrompt="1"/>
          </p:nvPr>
        </p:nvSpPr>
        <p:spPr>
          <a:xfrm>
            <a:off x="215999" y="44590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3" name="Text Placeholder 29"/>
          <p:cNvSpPr>
            <a:spLocks noGrp="1"/>
          </p:cNvSpPr>
          <p:nvPr>
            <p:ph type="body" sz="quarter" idx="12" hasCustomPrompt="1"/>
          </p:nvPr>
        </p:nvSpPr>
        <p:spPr>
          <a:xfrm>
            <a:off x="215999" y="46653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6" name="Text Placeholder 29"/>
          <p:cNvSpPr>
            <a:spLocks noGrp="1"/>
          </p:cNvSpPr>
          <p:nvPr>
            <p:ph type="body" sz="quarter" idx="15" hasCustomPrompt="1"/>
          </p:nvPr>
        </p:nvSpPr>
        <p:spPr>
          <a:xfrm>
            <a:off x="7128000" y="44590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7" name="Text Placeholder 29"/>
          <p:cNvSpPr>
            <a:spLocks noGrp="1"/>
          </p:cNvSpPr>
          <p:nvPr>
            <p:ph type="body" sz="quarter" idx="13" hasCustomPrompt="1"/>
          </p:nvPr>
        </p:nvSpPr>
        <p:spPr>
          <a:xfrm>
            <a:off x="7128000" y="46653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6253630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RIA Tez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6551"/>
            <a:ext cx="8834071" cy="2120400"/>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KD">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7" name="Picture 6" descr="Eosinophil_NK_Cell_10K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Oncology">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page_04_AST109_TCell_Cancer_Cell_Lipid_Layer_10K_01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extLst>
      <p:ext uri="{BB962C8B-B14F-4D97-AF65-F5344CB8AC3E}">
        <p14:creationId xmlns:p14="http://schemas.microsoft.com/office/powerpoint/2010/main" val="33500593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VMD">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CR_Science image_f1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2821" y="2876550"/>
            <a:ext cx="8850368" cy="2125664"/>
          </a:xfrm>
          <a:prstGeom prst="rect">
            <a:avLst/>
          </a:prstGeom>
        </p:spPr>
      </p:pic>
    </p:spTree>
    <p:extLst>
      <p:ext uri="{BB962C8B-B14F-4D97-AF65-F5344CB8AC3E}">
        <p14:creationId xmlns:p14="http://schemas.microsoft.com/office/powerpoint/2010/main" val="197742533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ctDNA">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DNA_Inside_Blood_Vessel_10K_AD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Tree>
    <p:extLst>
      <p:ext uri="{BB962C8B-B14F-4D97-AF65-F5344CB8AC3E}">
        <p14:creationId xmlns:p14="http://schemas.microsoft.com/office/powerpoint/2010/main" val="387350275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abetes">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4" name="Picture 3" descr="Diabetes.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6050" y="2876550"/>
            <a:ext cx="8856000" cy="2127250"/>
          </a:xfrm>
          <a:prstGeom prst="rect">
            <a:avLst/>
          </a:prstGeom>
        </p:spPr>
      </p:pic>
    </p:spTree>
    <p:extLst>
      <p:ext uri="{BB962C8B-B14F-4D97-AF65-F5344CB8AC3E}">
        <p14:creationId xmlns:p14="http://schemas.microsoft.com/office/powerpoint/2010/main" val="2150167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Eosinophil_NK_Cell_10K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IA TLR9">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AA4108-BF7C-8B47-A181-1F6A7DDCC8F5}"/>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44000" y="2893812"/>
            <a:ext cx="8856000" cy="2125663"/>
          </a:xfrm>
          <a:prstGeom prst="rect">
            <a:avLst/>
          </a:prstGeom>
        </p:spPr>
      </p:pic>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0347771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Discovery Sciences">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CRISPR_technology_for_genome_editing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Tree>
    <p:extLst>
      <p:ext uri="{BB962C8B-B14F-4D97-AF65-F5344CB8AC3E}">
        <p14:creationId xmlns:p14="http://schemas.microsoft.com/office/powerpoint/2010/main" val="177054243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scovery Sciences_2">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2"/>
            <a:ext cx="8853082"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048682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Pharma_Science">
    <p:spTree>
      <p:nvGrpSpPr>
        <p:cNvPr id="1" name=""/>
        <p:cNvGrpSpPr/>
        <p:nvPr/>
      </p:nvGrpSpPr>
      <p:grpSpPr>
        <a:xfrm>
          <a:off x="0" y="0"/>
          <a:ext cx="0" cy="0"/>
          <a:chOff x="0" y="0"/>
          <a:chExt cx="0" cy="0"/>
        </a:xfrm>
      </p:grpSpPr>
      <p:pic>
        <p:nvPicPr>
          <p:cNvPr id="6" name="Picture 5" descr="A picture containing cake, indoor&#10;&#10;Description automatically generated">
            <a:extLst>
              <a:ext uri="{FF2B5EF4-FFF2-40B4-BE49-F238E27FC236}">
                <a16:creationId xmlns:a16="http://schemas.microsoft.com/office/drawing/2014/main" id="{C8911739-E2AF-3840-809D-CECCF95205E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3"/>
            <a:ext cx="8853081"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31179155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Pharma_Science_2">
    <p:spTree>
      <p:nvGrpSpPr>
        <p:cNvPr id="1" name=""/>
        <p:cNvGrpSpPr/>
        <p:nvPr/>
      </p:nvGrpSpPr>
      <p:grpSpPr>
        <a:xfrm>
          <a:off x="0" y="0"/>
          <a:ext cx="0" cy="0"/>
          <a:chOff x="0" y="0"/>
          <a:chExt cx="0" cy="0"/>
        </a:xfrm>
      </p:grpSpPr>
      <p:pic>
        <p:nvPicPr>
          <p:cNvPr id="7" name="Picture 6" descr="A picture containing cake, tree, indoor&#10;&#10;Description automatically generated">
            <a:extLst>
              <a:ext uri="{FF2B5EF4-FFF2-40B4-BE49-F238E27FC236}">
                <a16:creationId xmlns:a16="http://schemas.microsoft.com/office/drawing/2014/main" id="{A17D1182-E2FB-D045-B7C7-36522F049EB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681" y="2877964"/>
            <a:ext cx="8852400"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5312137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Pharma_Science_3">
    <p:spTree>
      <p:nvGrpSpPr>
        <p:cNvPr id="1" name=""/>
        <p:cNvGrpSpPr/>
        <p:nvPr/>
      </p:nvGrpSpPr>
      <p:grpSpPr>
        <a:xfrm>
          <a:off x="0" y="0"/>
          <a:ext cx="0" cy="0"/>
          <a:chOff x="0" y="0"/>
          <a:chExt cx="0" cy="0"/>
        </a:xfrm>
      </p:grpSpPr>
      <p:pic>
        <p:nvPicPr>
          <p:cNvPr id="5" name="Picture 4" descr="A picture containing cake, tree, reef, indoor&#10;&#10;Description automatically generated">
            <a:extLst>
              <a:ext uri="{FF2B5EF4-FFF2-40B4-BE49-F238E27FC236}">
                <a16:creationId xmlns:a16="http://schemas.microsoft.com/office/drawing/2014/main" id="{D76CA433-D431-E044-8CA9-F947822F2520}"/>
              </a:ext>
            </a:extLst>
          </p:cNvPr>
          <p:cNvPicPr>
            <a:picLocks noChangeAspect="1"/>
          </p:cNvPicPr>
          <p:nvPr userDrawn="1"/>
        </p:nvPicPr>
        <p:blipFill rotWithShape="1">
          <a:blip r:embed="rId2"/>
          <a:srcRect t="28772" b="28772"/>
          <a:stretch/>
        </p:blipFill>
        <p:spPr>
          <a:xfrm>
            <a:off x="144000" y="2877964"/>
            <a:ext cx="8852400"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28831199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Neuro">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13" descr="AZ1383_screen rotate.jpg"/>
          <p:cNvPicPr>
            <a:picLocks noChangeAspect="1"/>
          </p:cNvPicPr>
          <p:nvPr userDrawn="1"/>
        </p:nvPicPr>
        <p:blipFill>
          <a:blip r:embed="rId2" cstate="print">
            <a:extLst>
              <a:ext uri="{28A0092B-C50C-407E-A947-70E740481C1C}">
                <a14:useLocalDpi xmlns:a14="http://schemas.microsoft.com/office/drawing/2010/main"/>
              </a:ext>
            </a:extLst>
          </a:blip>
          <a:srcRect/>
          <a:stretch>
            <a:fillRect/>
          </a:stretch>
        </p:blipFill>
        <p:spPr>
          <a:xfrm>
            <a:off x="144001" y="2875468"/>
            <a:ext cx="8855075" cy="2133000"/>
          </a:xfrm>
          <a:prstGeom prst="rect">
            <a:avLst/>
          </a:prstGeom>
        </p:spPr>
      </p:pic>
    </p:spTree>
    <p:extLst>
      <p:ext uri="{BB962C8B-B14F-4D97-AF65-F5344CB8AC3E}">
        <p14:creationId xmlns:p14="http://schemas.microsoft.com/office/powerpoint/2010/main" val="18571665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Infection">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3082" cy="2128214"/>
          </a:xfrm>
          <a:prstGeom prst="rect">
            <a:avLst/>
          </a:prstGeom>
        </p:spPr>
      </p:pic>
    </p:spTree>
    <p:extLst>
      <p:ext uri="{BB962C8B-B14F-4D97-AF65-F5344CB8AC3E}">
        <p14:creationId xmlns:p14="http://schemas.microsoft.com/office/powerpoint/2010/main" val="365267983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Genomics">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2875" y="2889534"/>
            <a:ext cx="8856000" cy="2113995"/>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CVRM_TA">
    <p:spTree>
      <p:nvGrpSpPr>
        <p:cNvPr id="1" name=""/>
        <p:cNvGrpSpPr/>
        <p:nvPr/>
      </p:nvGrpSpPr>
      <p:grpSpPr>
        <a:xfrm>
          <a:off x="0" y="0"/>
          <a:ext cx="0" cy="0"/>
          <a:chOff x="0" y="0"/>
          <a:chExt cx="0" cy="0"/>
        </a:xfrm>
      </p:grpSpPr>
      <p:pic>
        <p:nvPicPr>
          <p:cNvPr id="6"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67773"/>
            <a:ext cx="8853082" cy="2123399"/>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Oncology">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3" name="Picture 2" descr="page_04_AST109_TCell_Cancer_Cell_Lipid_Layer_10K_01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29778619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Renal_Cardio">
    <p:spTree>
      <p:nvGrpSpPr>
        <p:cNvPr id="1" name=""/>
        <p:cNvGrpSpPr/>
        <p:nvPr/>
      </p:nvGrpSpPr>
      <p:grpSpPr>
        <a:xfrm>
          <a:off x="0" y="0"/>
          <a:ext cx="0" cy="0"/>
          <a:chOff x="0" y="0"/>
          <a:chExt cx="0" cy="0"/>
        </a:xfrm>
      </p:grpSpPr>
      <p:pic>
        <p:nvPicPr>
          <p:cNvPr id="5"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88490"/>
            <a:ext cx="8853082" cy="2123399"/>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UK Scientist">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4" name="Picture Placeholder 23" descr="AZ1388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143436437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Scientist Examining Placenta">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3" descr="AZ1428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329924021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Cross-Section of Cells">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7" descr="AZ1466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18200751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Scientist in Lab 1">
    <p:spTree>
      <p:nvGrpSpPr>
        <p:cNvPr id="1" name=""/>
        <p:cNvGrpSpPr/>
        <p:nvPr/>
      </p:nvGrpSpPr>
      <p:grpSpPr>
        <a:xfrm>
          <a:off x="0" y="0"/>
          <a:ext cx="0" cy="0"/>
          <a:chOff x="0" y="0"/>
          <a:chExt cx="0" cy="0"/>
        </a:xfrm>
      </p:grpSpPr>
      <p:pic>
        <p:nvPicPr>
          <p:cNvPr id="5" name="Picture Placeholder 13" descr="AZ1486_screen.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13878595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Scientist in Lab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Deepal_P_Shot_2-024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8544" y="2876550"/>
            <a:ext cx="8856000" cy="2133600"/>
          </a:xfrm>
          <a:prstGeom prst="rect">
            <a:avLst/>
          </a:prstGeom>
        </p:spPr>
      </p:pic>
    </p:spTree>
    <p:extLst>
      <p:ext uri="{BB962C8B-B14F-4D97-AF65-F5344CB8AC3E}">
        <p14:creationId xmlns:p14="http://schemas.microsoft.com/office/powerpoint/2010/main" val="333175240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Scientist in Lab 3">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Drew_M-057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1"/>
            <a:ext cx="8856662" cy="2133600"/>
          </a:xfrm>
          <a:prstGeom prst="rect">
            <a:avLst/>
          </a:prstGeom>
        </p:spPr>
      </p:pic>
    </p:spTree>
    <p:extLst>
      <p:ext uri="{BB962C8B-B14F-4D97-AF65-F5344CB8AC3E}">
        <p14:creationId xmlns:p14="http://schemas.microsoft.com/office/powerpoint/2010/main" val="252431037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Equipment 1">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Shot_1-060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49"/>
            <a:ext cx="8856000" cy="2133601"/>
          </a:xfrm>
          <a:prstGeom prst="rect">
            <a:avLst/>
          </a:prstGeom>
        </p:spPr>
      </p:pic>
    </p:spTree>
    <p:extLst>
      <p:ext uri="{BB962C8B-B14F-4D97-AF65-F5344CB8AC3E}">
        <p14:creationId xmlns:p14="http://schemas.microsoft.com/office/powerpoint/2010/main" val="58101693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Equipment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Shot_3-037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662" cy="2133600"/>
          </a:xfrm>
          <a:prstGeom prst="rect">
            <a:avLst/>
          </a:prstGeom>
        </p:spPr>
      </p:pic>
    </p:spTree>
    <p:extLst>
      <p:ext uri="{BB962C8B-B14F-4D97-AF65-F5344CB8AC3E}">
        <p14:creationId xmlns:p14="http://schemas.microsoft.com/office/powerpoint/2010/main" val="282272543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Patient 1">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2" name="Picture 1" descr="Meryl_G-154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3538" y="2876551"/>
            <a:ext cx="8856000" cy="2133600"/>
          </a:xfrm>
          <a:prstGeom prst="rect">
            <a:avLst/>
          </a:prstGeom>
        </p:spPr>
      </p:pic>
    </p:spTree>
    <p:extLst>
      <p:ext uri="{BB962C8B-B14F-4D97-AF65-F5344CB8AC3E}">
        <p14:creationId xmlns:p14="http://schemas.microsoft.com/office/powerpoint/2010/main" val="2145215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VRM">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CR_Science image_f1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2821" y="2876550"/>
            <a:ext cx="8850368"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412498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Patient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Liam_S-137_Ret_EDI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7638" y="2876549"/>
            <a:ext cx="8856000" cy="2133601"/>
          </a:xfrm>
          <a:prstGeom prst="rect">
            <a:avLst/>
          </a:prstGeom>
        </p:spPr>
      </p:pic>
    </p:spTree>
    <p:extLst>
      <p:ext uri="{BB962C8B-B14F-4D97-AF65-F5344CB8AC3E}">
        <p14:creationId xmlns:p14="http://schemas.microsoft.com/office/powerpoint/2010/main" val="315681060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Patient 3">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Jasmine_A-141_Ret_EDI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7638" y="2876549"/>
            <a:ext cx="8864600" cy="2133601"/>
          </a:xfrm>
          <a:prstGeom prst="rect">
            <a:avLst/>
          </a:prstGeom>
        </p:spPr>
      </p:pic>
    </p:spTree>
    <p:extLst>
      <p:ext uri="{BB962C8B-B14F-4D97-AF65-F5344CB8AC3E}">
        <p14:creationId xmlns:p14="http://schemas.microsoft.com/office/powerpoint/2010/main" val="293801675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ivider Slide Mulberry">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423481516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ivider Slide Navy">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08726822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Divider Slide Light Blu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353940261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Divider Slide Purpl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30804678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Divider Slide Graphit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20113765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5" name="Title 8"/>
          <p:cNvSpPr>
            <a:spLocks noGrp="1"/>
          </p:cNvSpPr>
          <p:nvPr>
            <p:ph type="title" hasCustomPrompt="1"/>
          </p:nvPr>
        </p:nvSpPr>
        <p:spPr>
          <a:xfrm>
            <a:off x="23760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title</a:t>
            </a:r>
          </a:p>
        </p:txBody>
      </p:sp>
      <p:sp>
        <p:nvSpPr>
          <p:cNvPr id="6" name="Text Placeholder 3"/>
          <p:cNvSpPr>
            <a:spLocks noGrp="1"/>
          </p:cNvSpPr>
          <p:nvPr>
            <p:ph type="body" sz="quarter" idx="11" hasCustomPrompt="1"/>
          </p:nvPr>
        </p:nvSpPr>
        <p:spPr>
          <a:xfrm>
            <a:off x="237061" y="1164512"/>
            <a:ext cx="7023713" cy="3172141"/>
          </a:xfrm>
          <a:prstGeom prst="rect">
            <a:avLst/>
          </a:prstGeom>
        </p:spPr>
        <p:txBody>
          <a:bodyPr vert="horz"/>
          <a:lstStyle>
            <a:lvl1pPr marL="0" indent="0">
              <a:spcBef>
                <a:spcPts val="0"/>
              </a:spcBef>
              <a:buNone/>
              <a:defRPr sz="2400" baseline="0">
                <a:solidFill>
                  <a:schemeClr val="tx1"/>
                </a:solidFill>
                <a:latin typeface="Arial" pitchFamily="34" charset="0"/>
                <a:cs typeface="Arial" pitchFamily="34" charset="0"/>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GB" noProof="0"/>
              <a:t>Click to add introduction text</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210851399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Nav Contents 1">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1 title</a:t>
            </a:r>
          </a:p>
        </p:txBody>
      </p:sp>
      <p:sp>
        <p:nvSpPr>
          <p:cNvPr id="61" name="Table Placeholder 29"/>
          <p:cNvSpPr>
            <a:spLocks noGrp="1"/>
          </p:cNvSpPr>
          <p:nvPr>
            <p:ph type="tbl" sz="quarter" idx="15"/>
          </p:nvPr>
        </p:nvSpPr>
        <p:spPr>
          <a:xfrm>
            <a:off x="986400"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2"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830051"/>
              </a:solidFill>
              <a:effectLst/>
              <a:uLnTx/>
              <a:uFillTx/>
              <a:latin typeface="Arial" pitchFamily="34" charset="0"/>
              <a:cs typeface="Arial" pitchFamily="34" charset="0"/>
            </a:endParaRPr>
          </a:p>
        </p:txBody>
      </p:sp>
      <p:sp>
        <p:nvSpPr>
          <p:cNvPr id="63" name="Text Placeholder 49"/>
          <p:cNvSpPr>
            <a:spLocks noGrp="1"/>
          </p:cNvSpPr>
          <p:nvPr>
            <p:ph type="body" sz="quarter" idx="26" hasCustomPrompt="1"/>
          </p:nvPr>
        </p:nvSpPr>
        <p:spPr>
          <a:xfrm>
            <a:off x="330200" y="1298700"/>
            <a:ext cx="540000" cy="405000"/>
          </a:xfrm>
          <a:prstGeom prst="rect">
            <a:avLst/>
          </a:prstGeom>
          <a:solidFill>
            <a:srgbClr val="D8DCDE"/>
          </a:solidFill>
          <a:ln w="19050" cmpd="sng">
            <a:noFill/>
          </a:ln>
        </p:spPr>
        <p:txBody>
          <a:bodyPr vert="horz" anchor="ctr"/>
          <a:lstStyle>
            <a:lvl1pPr marL="0" indent="0" algn="ctr">
              <a:lnSpc>
                <a:spcPct val="90000"/>
              </a:lnSpc>
              <a:spcBef>
                <a:spcPts val="600"/>
              </a:spcBef>
              <a:buNone/>
              <a:defRPr sz="1800" b="1">
                <a:solidFill>
                  <a:schemeClr val="tx2"/>
                </a:solidFill>
                <a:latin typeface="Arial" pitchFamily="34" charset="0"/>
                <a:cs typeface="Arial" pitchFamily="34" charset="0"/>
              </a:defRPr>
            </a:lvl1pPr>
          </a:lstStyle>
          <a:p>
            <a:pPr marL="0" marR="0" lvl="0" indent="0" algn="ctr" defTabSz="914400" eaLnBrk="1" fontAlgn="auto" latinLnBrk="0" hangingPunct="1">
              <a:lnSpc>
                <a:spcPct val="90000"/>
              </a:lnSpc>
              <a:spcBef>
                <a:spcPts val="600"/>
              </a:spcBef>
              <a:spcAft>
                <a:spcPts val="0"/>
              </a:spcAft>
              <a:buClrTx/>
              <a:buSzTx/>
              <a:buFontTx/>
              <a:buNone/>
              <a:tabLst/>
              <a:defRPr/>
            </a:pPr>
            <a:r>
              <a:rPr kumimoji="0" lang="en-GB" sz="1800" b="1" i="0" u="none" strike="noStrike" kern="0" cap="none" spc="0" normalizeH="0" baseline="0" noProof="0">
                <a:ln>
                  <a:noFill/>
                </a:ln>
                <a:solidFill>
                  <a:srgbClr val="830051"/>
                </a:solidFill>
                <a:effectLst/>
                <a:uLnTx/>
                <a:uFillTx/>
                <a:latin typeface="Arial" pitchFamily="34" charset="0"/>
                <a:cs typeface="Arial" pitchFamily="34" charset="0"/>
              </a:rPr>
              <a:t>1</a:t>
            </a:r>
          </a:p>
        </p:txBody>
      </p:sp>
      <p:sp>
        <p:nvSpPr>
          <p:cNvPr id="64"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5"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6" name="Text Placeholder 49"/>
          <p:cNvSpPr>
            <a:spLocks noGrp="1"/>
          </p:cNvSpPr>
          <p:nvPr>
            <p:ph type="body" sz="quarter" idx="29" hasCustomPrompt="1"/>
          </p:nvPr>
        </p:nvSpPr>
        <p:spPr>
          <a:xfrm>
            <a:off x="330200" y="1802967"/>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2</a:t>
            </a:r>
          </a:p>
        </p:txBody>
      </p:sp>
      <p:sp>
        <p:nvSpPr>
          <p:cNvPr id="67"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8"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9"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3</a:t>
            </a:r>
          </a:p>
        </p:txBody>
      </p:sp>
      <p:sp>
        <p:nvSpPr>
          <p:cNvPr id="70"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1"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2" name="Text Placeholder 49"/>
          <p:cNvSpPr>
            <a:spLocks noGrp="1"/>
          </p:cNvSpPr>
          <p:nvPr>
            <p:ph type="body" sz="quarter" idx="35" hasCustomPrompt="1"/>
          </p:nvPr>
        </p:nvSpPr>
        <p:spPr>
          <a:xfrm>
            <a:off x="330200" y="2822732"/>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4</a:t>
            </a:r>
          </a:p>
        </p:txBody>
      </p:sp>
      <p:sp>
        <p:nvSpPr>
          <p:cNvPr id="73"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4"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5" name="Text Placeholder 49"/>
          <p:cNvSpPr>
            <a:spLocks noGrp="1"/>
          </p:cNvSpPr>
          <p:nvPr>
            <p:ph type="body" sz="quarter" idx="38" hasCustomPrompt="1"/>
          </p:nvPr>
        </p:nvSpPr>
        <p:spPr>
          <a:xfrm>
            <a:off x="330200" y="3331009"/>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5</a:t>
            </a:r>
          </a:p>
        </p:txBody>
      </p:sp>
      <p:sp>
        <p:nvSpPr>
          <p:cNvPr id="76"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7"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8" name="Text Placeholder 49"/>
          <p:cNvSpPr>
            <a:spLocks noGrp="1"/>
          </p:cNvSpPr>
          <p:nvPr>
            <p:ph type="body" sz="quarter" idx="41" hasCustomPrompt="1"/>
          </p:nvPr>
        </p:nvSpPr>
        <p:spPr>
          <a:xfrm>
            <a:off x="330200" y="3847226"/>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6</a:t>
            </a:r>
          </a:p>
        </p:txBody>
      </p:sp>
      <p:sp>
        <p:nvSpPr>
          <p:cNvPr id="23"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43984237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Nav Contents 2">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2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2132338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tDN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3" name="Picture 2" descr="DNA_Inside_Blood_Vessel_10K_AD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76700949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Nav Contents 3">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3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5390519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Nav Contents 4">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4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0786189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Nav Contents 5">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5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53575085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Nav Contents 6">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6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17597948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5" name="Rectangle 4"/>
          <p:cNvSpPr>
            <a:spLocks noGrp="1" noChangeArrowheads="1"/>
          </p:cNvSpPr>
          <p:nvPr userDrawn="1"/>
        </p:nvSpPr>
        <p:spPr bwMode="auto">
          <a:xfrm>
            <a:off x="528758" y="3431381"/>
            <a:ext cx="2689225" cy="285750"/>
          </a:xfrm>
          <a:prstGeom prst="rect">
            <a:avLst/>
          </a:prstGeom>
          <a:noFill/>
          <a:ln w="9525">
            <a:noFill/>
            <a:miter lim="800000"/>
            <a:headEnd/>
            <a:tailEnd/>
          </a:ln>
          <a:effectLst/>
        </p:spPr>
        <p:txBody>
          <a:bodyPr anchor="b"/>
          <a:lstStyle/>
          <a:p>
            <a:r>
              <a:rPr lang="en-GB" sz="1400" b="1">
                <a:solidFill>
                  <a:schemeClr val="tx1"/>
                </a:solidFill>
                <a:latin typeface="Arial" pitchFamily="34" charset="0"/>
                <a:cs typeface="Arial" pitchFamily="34" charset="0"/>
              </a:rPr>
              <a:t>Confidentiality Notice </a:t>
            </a:r>
            <a:endParaRPr lang="en-GB" sz="2400">
              <a:solidFill>
                <a:schemeClr val="tx1"/>
              </a:solidFill>
              <a:latin typeface="Arial" pitchFamily="34" charset="0"/>
              <a:cs typeface="Arial" pitchFamily="34" charset="0"/>
            </a:endParaRPr>
          </a:p>
        </p:txBody>
      </p:sp>
      <p:sp>
        <p:nvSpPr>
          <p:cNvPr id="7" name="Rectangle 6"/>
          <p:cNvSpPr>
            <a:spLocks noGrp="1" noChangeArrowheads="1"/>
          </p:cNvSpPr>
          <p:nvPr userDrawn="1"/>
        </p:nvSpPr>
        <p:spPr bwMode="auto">
          <a:xfrm>
            <a:off x="541457" y="3717131"/>
            <a:ext cx="7440493" cy="648000"/>
          </a:xfrm>
          <a:prstGeom prst="rect">
            <a:avLst/>
          </a:prstGeom>
          <a:noFill/>
          <a:ln w="9525">
            <a:noFill/>
            <a:miter lim="800000"/>
            <a:headEnd/>
            <a:tailEnd/>
          </a:ln>
          <a:effectLst/>
        </p:spPr>
        <p:txBody>
          <a:bodyPr/>
          <a:lstStyle/>
          <a:p>
            <a:r>
              <a:rPr lang="en-GB" sz="900" noProof="0">
                <a:solidFill>
                  <a:schemeClr val="tx1"/>
                </a:solidFill>
                <a:latin typeface="+mn-lt"/>
                <a:cs typeface="Arial"/>
              </a:rPr>
              <a:t>This file is private and may contain confidential and proprietary information. If you have received this file in error, please notify us and remove </a:t>
            </a:r>
            <a:br>
              <a:rPr lang="en-GB" sz="900" noProof="0">
                <a:solidFill>
                  <a:schemeClr val="tx1"/>
                </a:solidFill>
                <a:latin typeface="+mn-lt"/>
                <a:cs typeface="Arial"/>
              </a:rPr>
            </a:br>
            <a:r>
              <a:rPr lang="en-GB" sz="900" noProof="0">
                <a:solidFill>
                  <a:schemeClr val="tx1"/>
                </a:solidFill>
                <a:latin typeface="+mn-lt"/>
                <a:cs typeface="Arial"/>
              </a:rPr>
              <a:t>it from your system and note that you must not copy, distribute or take any action in reliance on it. Any unauthorized use or disclosure of the contents of this file is not permitted and may be unlawful. AstraZeneca PLC, </a:t>
            </a:r>
            <a:r>
              <a:rPr lang="en-US" sz="900" kern="1200">
                <a:solidFill>
                  <a:schemeClr val="tx1"/>
                </a:solidFill>
                <a:latin typeface="+mn-lt"/>
                <a:ea typeface="+mn-ea"/>
                <a:cs typeface="Arial"/>
              </a:rPr>
              <a:t>1 Francis Crick Avenue</a:t>
            </a:r>
            <a:r>
              <a:rPr lang="en-US" sz="900" kern="1200" baseline="0">
                <a:solidFill>
                  <a:schemeClr val="tx1"/>
                </a:solidFill>
                <a:latin typeface="+mn-lt"/>
                <a:ea typeface="+mn-ea"/>
                <a:cs typeface="Arial"/>
              </a:rPr>
              <a:t>, </a:t>
            </a:r>
            <a:r>
              <a:rPr lang="en-US" sz="900" kern="1200">
                <a:solidFill>
                  <a:schemeClr val="tx1"/>
                </a:solidFill>
                <a:latin typeface="+mn-lt"/>
                <a:ea typeface="+mn-ea"/>
                <a:cs typeface="Arial"/>
              </a:rPr>
              <a:t>Cambridge Biomedical Campus, Cambridge, CB2 0AA</a:t>
            </a:r>
            <a:r>
              <a:rPr lang="en-GB" sz="900" noProof="0">
                <a:solidFill>
                  <a:schemeClr val="tx1"/>
                </a:solidFill>
                <a:latin typeface="+mn-lt"/>
                <a:cs typeface="Arial"/>
              </a:rPr>
              <a:t>, UK, T: +44(0)203 749 5000, www.astrazeneca.com</a:t>
            </a:r>
          </a:p>
        </p:txBody>
      </p:sp>
    </p:spTree>
    <p:extLst>
      <p:ext uri="{BB962C8B-B14F-4D97-AF65-F5344CB8AC3E}">
        <p14:creationId xmlns:p14="http://schemas.microsoft.com/office/powerpoint/2010/main" val="256517849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ullet Content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a:lnSpc>
                <a:spcPct val="100000"/>
              </a:lnSpc>
              <a:defRPr sz="2400" b="1" baseline="0">
                <a:solidFill>
                  <a:srgbClr val="830051"/>
                </a:solidFill>
                <a:latin typeface="Arial" pitchFamily="34" charset="0"/>
                <a:cs typeface="Arial" pitchFamily="34" charset="0"/>
              </a:defRPr>
            </a:lvl1pPr>
          </a:lstStyle>
          <a:p>
            <a:r>
              <a:rPr lang="en-GB" noProof="0"/>
              <a:t>Click to add title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Content Placeholder 2"/>
          <p:cNvSpPr>
            <a:spLocks noGrp="1"/>
          </p:cNvSpPr>
          <p:nvPr>
            <p:ph idx="16" hasCustomPrompt="1"/>
          </p:nvPr>
        </p:nvSpPr>
        <p:spPr>
          <a:xfrm>
            <a:off x="237600" y="1234440"/>
            <a:ext cx="705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08338298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ullet Content 1 with Subtitle">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Subtitle 2"/>
          <p:cNvSpPr>
            <a:spLocks noGrp="1"/>
          </p:cNvSpPr>
          <p:nvPr>
            <p:ph type="subTitle" idx="10" hasCustomPrompt="1"/>
          </p:nvPr>
        </p:nvSpPr>
        <p:spPr>
          <a:xfrm>
            <a:off x="237061" y="526851"/>
            <a:ext cx="8765651" cy="324000"/>
          </a:xfrm>
          <a:prstGeom prst="rect">
            <a:avLst/>
          </a:prstGeom>
        </p:spPr>
        <p:txBody>
          <a:bodyPr/>
          <a:lstStyle>
            <a:lvl1pPr marL="0" indent="0" algn="l">
              <a:lnSpc>
                <a:spcPct val="100000"/>
              </a:lnSpc>
              <a:spcBef>
                <a:spcPts val="0"/>
              </a:spcBef>
              <a:buNone/>
              <a:defRPr sz="2400">
                <a:solidFill>
                  <a:schemeClr val="tx2"/>
                </a:solidFill>
                <a:latin typeface="Arial" pitchFamily="34" charset="0"/>
                <a:cs typeface="Arial" pitchFamily="34"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GB" noProof="0"/>
              <a:t>Click to add subtitle</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Content Placeholder 2"/>
          <p:cNvSpPr>
            <a:spLocks noGrp="1"/>
          </p:cNvSpPr>
          <p:nvPr>
            <p:ph idx="16" hasCustomPrompt="1"/>
          </p:nvPr>
        </p:nvSpPr>
        <p:spPr>
          <a:xfrm>
            <a:off x="237600" y="1234440"/>
            <a:ext cx="705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9816710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ody Only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Text Placeholder 3"/>
          <p:cNvSpPr>
            <a:spLocks noGrp="1"/>
          </p:cNvSpPr>
          <p:nvPr>
            <p:ph type="body" sz="quarter" idx="11"/>
          </p:nvPr>
        </p:nvSpPr>
        <p:spPr>
          <a:xfrm>
            <a:off x="237600" y="1237097"/>
            <a:ext cx="705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4022274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ody and Content 1">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236537" y="1237098"/>
            <a:ext cx="7056000" cy="1620000"/>
          </a:xfrm>
          <a:prstGeom prst="rect">
            <a:avLst/>
          </a:prstGeom>
        </p:spPr>
        <p:txBody>
          <a:bodyPr vert="horz"/>
          <a:lstStyle>
            <a:lvl1pPr marL="0" marR="0" indent="0" algn="l" defTabSz="685800" rtl="0" eaLnBrk="1" fontAlgn="base" latinLnBrk="0" hangingPunct="1">
              <a:lnSpc>
                <a:spcPct val="100000"/>
              </a:lnSpc>
              <a:spcBef>
                <a:spcPct val="0"/>
              </a:spcBef>
              <a:spcAft>
                <a:spcPct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8" name="Content Placeholder 2"/>
          <p:cNvSpPr>
            <a:spLocks noGrp="1"/>
          </p:cNvSpPr>
          <p:nvPr>
            <p:ph idx="15" hasCustomPrompt="1"/>
          </p:nvPr>
        </p:nvSpPr>
        <p:spPr>
          <a:xfrm>
            <a:off x="237600" y="2905963"/>
            <a:ext cx="7056000" cy="1444752"/>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59916231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ody 1 with Content 2">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5000" indent="-135000">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2" name="Content Placeholder 2"/>
          <p:cNvSpPr>
            <a:spLocks noGrp="1"/>
          </p:cNvSpPr>
          <p:nvPr>
            <p:ph idx="13" hasCustomPrompt="1"/>
          </p:nvPr>
        </p:nvSpPr>
        <p:spPr>
          <a:xfrm>
            <a:off x="237062" y="2905963"/>
            <a:ext cx="4086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3" name="Content Placeholder 2"/>
          <p:cNvSpPr>
            <a:spLocks noGrp="1"/>
          </p:cNvSpPr>
          <p:nvPr>
            <p:ph idx="17" hasCustomPrompt="1"/>
          </p:nvPr>
        </p:nvSpPr>
        <p:spPr>
          <a:xfrm>
            <a:off x="4680000" y="2905963"/>
            <a:ext cx="4086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222769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abetes">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pic>
        <p:nvPicPr>
          <p:cNvPr id="2" name="Picture 1" descr="Diabetes.jp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46050" y="2876550"/>
            <a:ext cx="8856000" cy="2127250"/>
          </a:xfrm>
          <a:prstGeom prst="rect">
            <a:avLst/>
          </a:prstGeom>
        </p:spPr>
      </p:pic>
    </p:spTree>
    <p:extLst>
      <p:ext uri="{BB962C8B-B14F-4D97-AF65-F5344CB8AC3E}">
        <p14:creationId xmlns:p14="http://schemas.microsoft.com/office/powerpoint/2010/main" val="126413711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ody 1 with Content 3">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5000" indent="-135000">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0"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1" name="Content Placeholder 2"/>
          <p:cNvSpPr>
            <a:spLocks noGrp="1"/>
          </p:cNvSpPr>
          <p:nvPr>
            <p:ph idx="18" hasCustomPrompt="1"/>
          </p:nvPr>
        </p:nvSpPr>
        <p:spPr>
          <a:xfrm>
            <a:off x="237600" y="2903515"/>
            <a:ext cx="2664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5" name="Content Placeholder 2"/>
          <p:cNvSpPr>
            <a:spLocks noGrp="1"/>
          </p:cNvSpPr>
          <p:nvPr>
            <p:ph idx="16" hasCustomPrompt="1"/>
          </p:nvPr>
        </p:nvSpPr>
        <p:spPr>
          <a:xfrm>
            <a:off x="3250223" y="2908267"/>
            <a:ext cx="2664000" cy="1440000"/>
          </a:xfrm>
          <a:prstGeom prst="rect">
            <a:avLst/>
          </a:prstGeom>
        </p:spPr>
        <p:txBody>
          <a:bodyPr/>
          <a:lstStyle>
            <a:lvl1pPr marL="135000" indent="-135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5000" indent="-135000">
              <a:lnSpc>
                <a:spcPct val="10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
        <p:nvSpPr>
          <p:cNvPr id="16" name="Content Placeholder 2"/>
          <p:cNvSpPr>
            <a:spLocks noGrp="1"/>
          </p:cNvSpPr>
          <p:nvPr>
            <p:ph idx="17" hasCustomPrompt="1"/>
          </p:nvPr>
        </p:nvSpPr>
        <p:spPr>
          <a:xfrm>
            <a:off x="6274223" y="2908267"/>
            <a:ext cx="2664000" cy="1440000"/>
          </a:xfrm>
          <a:prstGeom prst="rect">
            <a:avLst/>
          </a:prstGeom>
        </p:spPr>
        <p:txBody>
          <a:bodyPr/>
          <a:lstStyle>
            <a:lvl1pPr marL="135000" indent="-135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5000" indent="-135000">
              <a:lnSpc>
                <a:spcPct val="10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Tree>
    <p:extLst>
      <p:ext uri="{BB962C8B-B14F-4D97-AF65-F5344CB8AC3E}">
        <p14:creationId xmlns:p14="http://schemas.microsoft.com/office/powerpoint/2010/main" val="354519363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ody Only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4" name="Text Placeholder 3"/>
          <p:cNvSpPr>
            <a:spLocks noGrp="1"/>
          </p:cNvSpPr>
          <p:nvPr>
            <p:ph type="body" sz="quarter" idx="12"/>
          </p:nvPr>
        </p:nvSpPr>
        <p:spPr>
          <a:xfrm>
            <a:off x="46800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62786683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ody and Content Right 1">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0"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Content Placeholder 2"/>
          <p:cNvSpPr>
            <a:spLocks noGrp="1"/>
          </p:cNvSpPr>
          <p:nvPr>
            <p:ph idx="15" hasCustomPrompt="1"/>
          </p:nvPr>
        </p:nvSpPr>
        <p:spPr>
          <a:xfrm>
            <a:off x="4680000"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200586250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ody and Content Right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0"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1"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8" name="Content Placeholder 2"/>
          <p:cNvSpPr>
            <a:spLocks noGrp="1"/>
          </p:cNvSpPr>
          <p:nvPr>
            <p:ph idx="17" hasCustomPrompt="1"/>
          </p:nvPr>
        </p:nvSpPr>
        <p:spPr>
          <a:xfrm>
            <a:off x="4678499" y="2725591"/>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9" name="Content Placeholder 2"/>
          <p:cNvSpPr>
            <a:spLocks noGrp="1"/>
          </p:cNvSpPr>
          <p:nvPr>
            <p:ph idx="16" hasCustomPrompt="1"/>
          </p:nvPr>
        </p:nvSpPr>
        <p:spPr>
          <a:xfrm>
            <a:off x="4680000" y="1234440"/>
            <a:ext cx="4086000" cy="1371600"/>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62410745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ouble Content">
    <p:spTree>
      <p:nvGrpSpPr>
        <p:cNvPr id="1" name=""/>
        <p:cNvGrpSpPr/>
        <p:nvPr/>
      </p:nvGrpSpPr>
      <p:grpSpPr>
        <a:xfrm>
          <a:off x="0" y="0"/>
          <a:ext cx="0" cy="0"/>
          <a:chOff x="0" y="0"/>
          <a:chExt cx="0" cy="0"/>
        </a:xfrm>
      </p:grpSpPr>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Content Placeholder 2"/>
          <p:cNvSpPr>
            <a:spLocks noGrp="1"/>
          </p:cNvSpPr>
          <p:nvPr>
            <p:ph idx="16" hasCustomPrompt="1"/>
          </p:nvPr>
        </p:nvSpPr>
        <p:spPr>
          <a:xfrm>
            <a:off x="237061"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1" name="Content Placeholder 2"/>
          <p:cNvSpPr>
            <a:spLocks noGrp="1"/>
          </p:cNvSpPr>
          <p:nvPr>
            <p:ph idx="17" hasCustomPrompt="1"/>
          </p:nvPr>
        </p:nvSpPr>
        <p:spPr>
          <a:xfrm>
            <a:off x="4680000"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86465155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riple Headings with Triple Content">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329335"/>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Text Placeholder 3"/>
          <p:cNvSpPr>
            <a:spLocks noGrp="1"/>
          </p:cNvSpPr>
          <p:nvPr>
            <p:ph type="body" sz="quarter" idx="12"/>
          </p:nvPr>
        </p:nvSpPr>
        <p:spPr>
          <a:xfrm>
            <a:off x="6264000" y="1337391"/>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3" name="Text Placeholder 3"/>
          <p:cNvSpPr>
            <a:spLocks noGrp="1"/>
          </p:cNvSpPr>
          <p:nvPr>
            <p:ph type="body" sz="quarter" idx="13"/>
          </p:nvPr>
        </p:nvSpPr>
        <p:spPr>
          <a:xfrm>
            <a:off x="3240000" y="1329335"/>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4"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1" name="Content Placeholder 2"/>
          <p:cNvSpPr>
            <a:spLocks noGrp="1"/>
          </p:cNvSpPr>
          <p:nvPr>
            <p:ph idx="17" hasCustomPrompt="1"/>
          </p:nvPr>
        </p:nvSpPr>
        <p:spPr>
          <a:xfrm>
            <a:off x="237600"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6" name="Content Placeholder 2"/>
          <p:cNvSpPr>
            <a:spLocks noGrp="1"/>
          </p:cNvSpPr>
          <p:nvPr>
            <p:ph idx="18" hasCustomPrompt="1"/>
          </p:nvPr>
        </p:nvSpPr>
        <p:spPr>
          <a:xfrm>
            <a:off x="3250223"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7" name="Content Placeholder 2"/>
          <p:cNvSpPr>
            <a:spLocks noGrp="1"/>
          </p:cNvSpPr>
          <p:nvPr>
            <p:ph idx="19" hasCustomPrompt="1"/>
          </p:nvPr>
        </p:nvSpPr>
        <p:spPr>
          <a:xfrm>
            <a:off x="6274223"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223783323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ody and Picture Right 1">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52800"/>
            <a:ext cx="4086000" cy="2835988"/>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262530219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ody and Picture Right 2">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61267"/>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0" name="Picture Placeholder 16"/>
          <p:cNvSpPr>
            <a:spLocks noGrp="1"/>
          </p:cNvSpPr>
          <p:nvPr>
            <p:ph type="pic" sz="quarter" idx="15"/>
          </p:nvPr>
        </p:nvSpPr>
        <p:spPr>
          <a:xfrm>
            <a:off x="4680000" y="2904253"/>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4761388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ody and Picture Lower 1">
    <p:spTree>
      <p:nvGrpSpPr>
        <p:cNvPr id="1" name=""/>
        <p:cNvGrpSpPr/>
        <p:nvPr/>
      </p:nvGrpSpPr>
      <p:grpSpPr>
        <a:xfrm>
          <a:off x="0" y="0"/>
          <a:ext cx="0" cy="0"/>
          <a:chOff x="0" y="0"/>
          <a:chExt cx="0" cy="0"/>
        </a:xfrm>
      </p:grpSpPr>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7"/>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64284130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ody and Picture Lower 2">
    <p:spTree>
      <p:nvGrpSpPr>
        <p:cNvPr id="1" name=""/>
        <p:cNvGrpSpPr/>
        <p:nvPr/>
      </p:nvGrpSpPr>
      <p:grpSpPr>
        <a:xfrm>
          <a:off x="0" y="0"/>
          <a:ext cx="0" cy="0"/>
          <a:chOff x="0" y="0"/>
          <a:chExt cx="0" cy="0"/>
        </a:xfrm>
      </p:grpSpPr>
      <p:sp>
        <p:nvSpPr>
          <p:cNvPr id="21" name="Picture Placeholder 16"/>
          <p:cNvSpPr>
            <a:spLocks noGrp="1"/>
          </p:cNvSpPr>
          <p:nvPr>
            <p:ph type="pic" sz="quarter" idx="15"/>
          </p:nvPr>
        </p:nvSpPr>
        <p:spPr>
          <a:xfrm>
            <a:off x="46188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9"/>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834755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RIA TLR9">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486FD2-C3A7-1C42-A299-B8FF6953E81D}"/>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44000" y="2902521"/>
            <a:ext cx="8856000" cy="2125663"/>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79229961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ody and Picture Lower 3">
    <p:spTree>
      <p:nvGrpSpPr>
        <p:cNvPr id="1" name=""/>
        <p:cNvGrpSpPr/>
        <p:nvPr/>
      </p:nvGrpSpPr>
      <p:grpSpPr>
        <a:xfrm>
          <a:off x="0" y="0"/>
          <a:ext cx="0" cy="0"/>
          <a:chOff x="0" y="0"/>
          <a:chExt cx="0" cy="0"/>
        </a:xfrm>
      </p:grpSpPr>
      <p:sp>
        <p:nvSpPr>
          <p:cNvPr id="17" name="Picture Placeholder 16"/>
          <p:cNvSpPr>
            <a:spLocks noGrp="1"/>
          </p:cNvSpPr>
          <p:nvPr>
            <p:ph type="pic" sz="quarter" idx="14"/>
          </p:nvPr>
        </p:nvSpPr>
        <p:spPr>
          <a:xfrm>
            <a:off x="327600"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8" name="Picture Placeholder 16"/>
          <p:cNvSpPr>
            <a:spLocks noGrp="1"/>
          </p:cNvSpPr>
          <p:nvPr>
            <p:ph type="pic" sz="quarter" idx="15"/>
          </p:nvPr>
        </p:nvSpPr>
        <p:spPr>
          <a:xfrm>
            <a:off x="3201023"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9" name="Picture Placeholder 16"/>
          <p:cNvSpPr>
            <a:spLocks noGrp="1"/>
          </p:cNvSpPr>
          <p:nvPr>
            <p:ph type="pic" sz="quarter" idx="16"/>
          </p:nvPr>
        </p:nvSpPr>
        <p:spPr>
          <a:xfrm>
            <a:off x="6067748"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1" name="Text Placeholder 2"/>
          <p:cNvSpPr>
            <a:spLocks noGrp="1"/>
          </p:cNvSpPr>
          <p:nvPr>
            <p:ph type="body" sz="quarter" idx="13"/>
          </p:nvPr>
        </p:nvSpPr>
        <p:spPr>
          <a:xfrm>
            <a:off x="236537" y="1237098"/>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06938600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ntents List">
    <p:spTree>
      <p:nvGrpSpPr>
        <p:cNvPr id="1" name=""/>
        <p:cNvGrpSpPr/>
        <p:nvPr/>
      </p:nvGrpSpPr>
      <p:grpSpPr>
        <a:xfrm>
          <a:off x="0" y="0"/>
          <a:ext cx="0" cy="0"/>
          <a:chOff x="0" y="0"/>
          <a:chExt cx="0" cy="0"/>
        </a:xfrm>
      </p:grpSpPr>
      <p:sp>
        <p:nvSpPr>
          <p:cNvPr id="7" name="Content Placeholder 2"/>
          <p:cNvSpPr>
            <a:spLocks noGrp="1"/>
          </p:cNvSpPr>
          <p:nvPr>
            <p:ph idx="1" hasCustomPrompt="1"/>
          </p:nvPr>
        </p:nvSpPr>
        <p:spPr>
          <a:xfrm>
            <a:off x="236537" y="1233071"/>
            <a:ext cx="8766174" cy="3172500"/>
          </a:xfrm>
          <a:prstGeom prst="rect">
            <a:avLst/>
          </a:prstGeom>
        </p:spPr>
        <p:txBody>
          <a:bodyPr/>
          <a:lstStyle>
            <a:lvl1pPr marL="269875" indent="-269875">
              <a:lnSpc>
                <a:spcPct val="100000"/>
              </a:lnSpc>
              <a:spcBef>
                <a:spcPts val="0"/>
              </a:spcBef>
              <a:buClrTx/>
              <a:buFont typeface="+mj-lt"/>
              <a:buAutoNum type="arabicPeriod"/>
              <a:defRPr sz="1800" b="1">
                <a:solidFill>
                  <a:schemeClr val="tx1"/>
                </a:solidFill>
                <a:latin typeface="Arial" pitchFamily="34" charset="0"/>
                <a:cs typeface="Arial" pitchFamily="34" charset="0"/>
              </a:defRPr>
            </a:lvl1pPr>
            <a:lvl2pPr marL="472500" indent="-135000">
              <a:lnSpc>
                <a:spcPct val="100000"/>
              </a:lnSpc>
              <a:spcBef>
                <a:spcPts val="0"/>
              </a:spcBef>
              <a:buClrTx/>
              <a:buFont typeface="Arial" pitchFamily="34" charset="0"/>
              <a:buChar char="•"/>
              <a:defRPr sz="16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content title</a:t>
            </a:r>
          </a:p>
        </p:txBody>
      </p:sp>
    </p:spTree>
    <p:extLst>
      <p:ext uri="{BB962C8B-B14F-4D97-AF65-F5344CB8AC3E}">
        <p14:creationId xmlns:p14="http://schemas.microsoft.com/office/powerpoint/2010/main" val="419407199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6"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14221122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1443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Discovery Sciences">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CRISPR_technology_for_genome_editing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319624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jpe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slideLayout" Target="../slideLayouts/slideLayout48.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slideLayout" Target="../slideLayouts/slideLayout47.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29" Type="http://schemas.openxmlformats.org/officeDocument/2006/relationships/slideLayout" Target="../slideLayouts/slideLayout51.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slideLayout" Target="../slideLayouts/slideLayout46.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28" Type="http://schemas.openxmlformats.org/officeDocument/2006/relationships/slideLayout" Target="../slideLayouts/slideLayout50.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31" Type="http://schemas.openxmlformats.org/officeDocument/2006/relationships/image" Target="../media/image1.jpeg"/><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 Id="rId27" Type="http://schemas.openxmlformats.org/officeDocument/2006/relationships/slideLayout" Target="../slideLayouts/slideLayout49.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54.xml"/><Relationship Id="rId7" Type="http://schemas.openxmlformats.org/officeDocument/2006/relationships/image" Target="../media/image1.jpeg"/><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theme" Target="../theme/theme3.xml"/><Relationship Id="rId5" Type="http://schemas.openxmlformats.org/officeDocument/2006/relationships/slideLayout" Target="../slideLayouts/slideLayout56.xml"/><Relationship Id="rId4" Type="http://schemas.openxmlformats.org/officeDocument/2006/relationships/slideLayout" Target="../slideLayouts/slideLayout5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slideLayout" Target="../slideLayouts/slideLayout69.xml"/><Relationship Id="rId18" Type="http://schemas.openxmlformats.org/officeDocument/2006/relationships/slideLayout" Target="../slideLayouts/slideLayout74.xml"/><Relationship Id="rId26" Type="http://schemas.openxmlformats.org/officeDocument/2006/relationships/slideLayout" Target="../slideLayouts/slideLayout82.xml"/><Relationship Id="rId3" Type="http://schemas.openxmlformats.org/officeDocument/2006/relationships/slideLayout" Target="../slideLayouts/slideLayout59.xml"/><Relationship Id="rId21" Type="http://schemas.openxmlformats.org/officeDocument/2006/relationships/slideLayout" Target="../slideLayouts/slideLayout77.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slideLayout" Target="../slideLayouts/slideLayout73.xml"/><Relationship Id="rId25" Type="http://schemas.openxmlformats.org/officeDocument/2006/relationships/slideLayout" Target="../slideLayouts/slideLayout81.xml"/><Relationship Id="rId2" Type="http://schemas.openxmlformats.org/officeDocument/2006/relationships/slideLayout" Target="../slideLayouts/slideLayout58.xml"/><Relationship Id="rId16" Type="http://schemas.openxmlformats.org/officeDocument/2006/relationships/slideLayout" Target="../slideLayouts/slideLayout72.xml"/><Relationship Id="rId20" Type="http://schemas.openxmlformats.org/officeDocument/2006/relationships/slideLayout" Target="../slideLayouts/slideLayout76.xml"/><Relationship Id="rId29" Type="http://schemas.openxmlformats.org/officeDocument/2006/relationships/image" Target="../media/image1.jpeg"/><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24" Type="http://schemas.openxmlformats.org/officeDocument/2006/relationships/slideLayout" Target="../slideLayouts/slideLayout80.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23" Type="http://schemas.openxmlformats.org/officeDocument/2006/relationships/slideLayout" Target="../slideLayouts/slideLayout79.xml"/><Relationship Id="rId28" Type="http://schemas.openxmlformats.org/officeDocument/2006/relationships/theme" Target="../theme/theme4.xml"/><Relationship Id="rId10" Type="http://schemas.openxmlformats.org/officeDocument/2006/relationships/slideLayout" Target="../slideLayouts/slideLayout66.xml"/><Relationship Id="rId19" Type="http://schemas.openxmlformats.org/officeDocument/2006/relationships/slideLayout" Target="../slideLayouts/slideLayout75.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 Id="rId22" Type="http://schemas.openxmlformats.org/officeDocument/2006/relationships/slideLayout" Target="../slideLayouts/slideLayout78.xml"/><Relationship Id="rId27"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descr="AZ_SYMBOL_RGB.jpg"/>
          <p:cNvPicPr>
            <a:picLocks noChangeAspect="1"/>
          </p:cNvPicPr>
          <p:nvPr userDrawn="1"/>
        </p:nvPicPr>
        <p:blipFill>
          <a:blip r:embed="rId24"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211318905"/>
      </p:ext>
    </p:extLst>
  </p:cSld>
  <p:clrMap bg1="lt1" tx1="dk1" bg2="lt2" tx2="dk2" accent1="accent1" accent2="accent2" accent3="accent3" accent4="accent4" accent5="accent5" accent6="accent6" hlink="hlink" folHlink="folHlink"/>
  <p:sldLayoutIdLst>
    <p:sldLayoutId id="2147483752" r:id="rId1"/>
    <p:sldLayoutId id="2147483830" r:id="rId2"/>
    <p:sldLayoutId id="2147483828" r:id="rId3"/>
    <p:sldLayoutId id="2147483790" r:id="rId4"/>
    <p:sldLayoutId id="2147483792" r:id="rId5"/>
    <p:sldLayoutId id="2147483793" r:id="rId6"/>
    <p:sldLayoutId id="2147483824" r:id="rId7"/>
    <p:sldLayoutId id="2147483826" r:id="rId8"/>
    <p:sldLayoutId id="2147483794" r:id="rId9"/>
    <p:sldLayoutId id="2147483832" r:id="rId10"/>
    <p:sldLayoutId id="2147483842" r:id="rId11"/>
    <p:sldLayoutId id="2147483843" r:id="rId12"/>
    <p:sldLayoutId id="2147483844" r:id="rId13"/>
    <p:sldLayoutId id="2147483795" r:id="rId14"/>
    <p:sldLayoutId id="2147483796" r:id="rId15"/>
    <p:sldLayoutId id="2147483833" r:id="rId16"/>
    <p:sldLayoutId id="2147483837" r:id="rId17"/>
    <p:sldLayoutId id="2147483839" r:id="rId18"/>
    <p:sldLayoutId id="2147483797" r:id="rId19"/>
    <p:sldLayoutId id="2147483798" r:id="rId20"/>
    <p:sldLayoutId id="2147483799" r:id="rId21"/>
    <p:sldLayoutId id="2147483789" r:id="rId22"/>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5" name="Picture 4" descr="AZ_SYMBOL_RGB.jpg"/>
          <p:cNvPicPr>
            <a:picLocks noChangeAspect="1"/>
          </p:cNvPicPr>
          <p:nvPr userDrawn="1"/>
        </p:nvPicPr>
        <p:blipFill>
          <a:blip r:embed="rId31"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60529653"/>
      </p:ext>
    </p:extLst>
  </p:cSld>
  <p:clrMap bg1="lt1" tx1="dk1" bg2="lt2" tx2="dk2" accent1="accent1" accent2="accent2" accent3="accent3" accent4="accent4" accent5="accent5" accent6="accent6" hlink="hlink" folHlink="folHlink"/>
  <p:sldLayoutIdLst>
    <p:sldLayoutId id="2147483835" r:id="rId1"/>
    <p:sldLayoutId id="2147483831" r:id="rId2"/>
    <p:sldLayoutId id="2147483829" r:id="rId3"/>
    <p:sldLayoutId id="2147483812" r:id="rId4"/>
    <p:sldLayoutId id="2147483813" r:id="rId5"/>
    <p:sldLayoutId id="2147483814" r:id="rId6"/>
    <p:sldLayoutId id="2147483825" r:id="rId7"/>
    <p:sldLayoutId id="2147483827" r:id="rId8"/>
    <p:sldLayoutId id="2147483815" r:id="rId9"/>
    <p:sldLayoutId id="2147483811" r:id="rId10"/>
    <p:sldLayoutId id="2147483846" r:id="rId11"/>
    <p:sldLayoutId id="2147483845" r:id="rId12"/>
    <p:sldLayoutId id="2147483847" r:id="rId13"/>
    <p:sldLayoutId id="2147483806" r:id="rId14"/>
    <p:sldLayoutId id="2147483807" r:id="rId15"/>
    <p:sldLayoutId id="2147483841" r:id="rId16"/>
    <p:sldLayoutId id="2147483838" r:id="rId17"/>
    <p:sldLayoutId id="2147483840" r:id="rId18"/>
    <p:sldLayoutId id="2147483808" r:id="rId19"/>
    <p:sldLayoutId id="2147483809" r:id="rId20"/>
    <p:sldLayoutId id="2147483810" r:id="rId21"/>
    <p:sldLayoutId id="2147483816" r:id="rId22"/>
    <p:sldLayoutId id="2147483817" r:id="rId23"/>
    <p:sldLayoutId id="2147483818" r:id="rId24"/>
    <p:sldLayoutId id="2147483819" r:id="rId25"/>
    <p:sldLayoutId id="2147483820" r:id="rId26"/>
    <p:sldLayoutId id="2147483821" r:id="rId27"/>
    <p:sldLayoutId id="2147483822" r:id="rId28"/>
    <p:sldLayoutId id="2147483823" r:id="rId29"/>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5" name="Picture 4" descr="AZ_SYMBOL_RGB.jpg"/>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560800452"/>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4" name="Picture 3" descr="AZ_SYMBOL_RGB.jpg"/>
          <p:cNvPicPr>
            <a:picLocks noChangeAspect="1"/>
          </p:cNvPicPr>
          <p:nvPr userDrawn="1"/>
        </p:nvPicPr>
        <p:blipFill>
          <a:blip r:embed="rId29"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525332996"/>
      </p:ext>
    </p:extLst>
  </p:cSld>
  <p:clrMap bg1="lt1" tx1="dk1" bg2="lt2" tx2="dk2" accent1="accent1" accent2="accent2" accent3="accent3" accent4="accent4" accent5="accent5" accent6="accent6" hlink="hlink" folHlink="folHlink"/>
  <p:sldLayoutIdLst>
    <p:sldLayoutId id="2147483676" r:id="rId1"/>
    <p:sldLayoutId id="2147483714" r:id="rId2"/>
    <p:sldLayoutId id="2147483720" r:id="rId3"/>
    <p:sldLayoutId id="2147483721" r:id="rId4"/>
    <p:sldLayoutId id="2147483722" r:id="rId5"/>
    <p:sldLayoutId id="2147483723" r:id="rId6"/>
    <p:sldLayoutId id="2147483724" r:id="rId7"/>
    <p:sldLayoutId id="214748368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 id="2147483774" r:id="rId18"/>
    <p:sldLayoutId id="2147483775" r:id="rId19"/>
    <p:sldLayoutId id="2147483776" r:id="rId20"/>
    <p:sldLayoutId id="2147483777" r:id="rId21"/>
    <p:sldLayoutId id="2147483778" r:id="rId22"/>
    <p:sldLayoutId id="2147483779" r:id="rId23"/>
    <p:sldLayoutId id="2147483780" r:id="rId24"/>
    <p:sldLayoutId id="2147483781" r:id="rId25"/>
    <p:sldLayoutId id="2147483782" r:id="rId26"/>
    <p:sldLayoutId id="2147483783" r:id="rId27"/>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0.xml"/><Relationship Id="rId5" Type="http://schemas.openxmlformats.org/officeDocument/2006/relationships/hyperlink" Target="https://github.com/THargreaves/beginners-python/blob/master/session_one/session_one_filled_template.ipynb" TargetMode="External"/><Relationship Id="rId4" Type="http://schemas.openxmlformats.org/officeDocument/2006/relationships/hyperlink" Target="https://colab.research.google.com/github/THargreaves/beginners-python/blob/master/session_one/session_one_blank_template.ipynb"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51.png"/></Relationships>
</file>

<file path=ppt/slides/_rels/slide1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54.png"/></Relationships>
</file>

<file path=ppt/slides/_rels/slide1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57.png"/></Relationships>
</file>

<file path=ppt/slides/_rels/slide1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57.xml"/><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63.png"/></Relationships>
</file>

<file path=ppt/slides/_rels/slide2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colab.research.google.com/" TargetMode="External"/><Relationship Id="rId1" Type="http://schemas.openxmlformats.org/officeDocument/2006/relationships/slideLayout" Target="../slideLayouts/slideLayout57.xml"/><Relationship Id="rId5" Type="http://schemas.openxmlformats.org/officeDocument/2006/relationships/image" Target="../media/image38.png"/><Relationship Id="rId4" Type="http://schemas.openxmlformats.org/officeDocument/2006/relationships/image" Target="../media/image37.png"/></Relationships>
</file>

<file path=ppt/slides/_rels/slide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40.png"/></Relationships>
</file>

<file path=ppt/slides/_rels/slide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42.png"/><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THargreaves/beginners-python/blob/master/session_one/session_one_filled_template.ipynb" TargetMode="External"/><Relationship Id="rId3" Type="http://schemas.openxmlformats.org/officeDocument/2006/relationships/image" Target="../media/image35.png"/><Relationship Id="rId7" Type="http://schemas.openxmlformats.org/officeDocument/2006/relationships/image" Target="../media/image47.png"/><Relationship Id="rId2" Type="http://schemas.openxmlformats.org/officeDocument/2006/relationships/image" Target="../media/image43.png"/><Relationship Id="rId1" Type="http://schemas.openxmlformats.org/officeDocument/2006/relationships/slideLayout" Target="../slideLayouts/slideLayout57.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5.png"/><Relationship Id="rId1" Type="http://schemas.openxmlformats.org/officeDocument/2006/relationships/slideLayout" Target="../slideLayouts/slideLayout5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AD59-EFB0-42F3-8BCC-D937A691AD5F}"/>
              </a:ext>
            </a:extLst>
          </p:cNvPr>
          <p:cNvSpPr>
            <a:spLocks noGrp="1"/>
          </p:cNvSpPr>
          <p:nvPr>
            <p:ph type="title"/>
          </p:nvPr>
        </p:nvSpPr>
        <p:spPr>
          <a:xfrm>
            <a:off x="238757" y="1081679"/>
            <a:ext cx="6822759" cy="504000"/>
          </a:xfrm>
        </p:spPr>
        <p:txBody>
          <a:bodyPr/>
          <a:lstStyle/>
          <a:p>
            <a:r>
              <a:rPr lang="en-GB" dirty="0"/>
              <a:t>Beginner’s Python – Session One</a:t>
            </a:r>
          </a:p>
        </p:txBody>
      </p:sp>
      <p:sp>
        <p:nvSpPr>
          <p:cNvPr id="3" name="Text Placeholder 2">
            <a:extLst>
              <a:ext uri="{FF2B5EF4-FFF2-40B4-BE49-F238E27FC236}">
                <a16:creationId xmlns:a16="http://schemas.microsoft.com/office/drawing/2014/main" id="{2B59B3AC-2B48-401E-B04D-99DE82F71E23}"/>
              </a:ext>
            </a:extLst>
          </p:cNvPr>
          <p:cNvSpPr>
            <a:spLocks noGrp="1"/>
          </p:cNvSpPr>
          <p:nvPr>
            <p:ph type="body" sz="quarter" idx="11"/>
          </p:nvPr>
        </p:nvSpPr>
        <p:spPr>
          <a:xfrm>
            <a:off x="216001" y="2571750"/>
            <a:ext cx="6480000" cy="190800"/>
          </a:xfrm>
        </p:spPr>
        <p:txBody>
          <a:bodyPr/>
          <a:lstStyle/>
          <a:p>
            <a:r>
              <a:rPr lang="en-GB" dirty="0"/>
              <a:t>The AZ Code Club Team</a:t>
            </a:r>
          </a:p>
        </p:txBody>
      </p:sp>
      <p:sp>
        <p:nvSpPr>
          <p:cNvPr id="11" name="TextBox 10">
            <a:extLst>
              <a:ext uri="{FF2B5EF4-FFF2-40B4-BE49-F238E27FC236}">
                <a16:creationId xmlns:a16="http://schemas.microsoft.com/office/drawing/2014/main" id="{04A87A03-EB98-49DB-A14E-30C24D949F3B}"/>
              </a:ext>
            </a:extLst>
          </p:cNvPr>
          <p:cNvSpPr txBox="1"/>
          <p:nvPr/>
        </p:nvSpPr>
        <p:spPr>
          <a:xfrm>
            <a:off x="7712869" y="2486998"/>
            <a:ext cx="1321594" cy="246221"/>
          </a:xfrm>
          <a:prstGeom prst="rect">
            <a:avLst/>
          </a:prstGeom>
          <a:noFill/>
        </p:spPr>
        <p:txBody>
          <a:bodyPr wrap="square" rtlCol="0" anchor="ctr">
            <a:spAutoFit/>
          </a:bodyPr>
          <a:lstStyle/>
          <a:p>
            <a:pPr algn="ctr"/>
            <a:r>
              <a:rPr lang="en-GB" sz="1000" b="1" dirty="0"/>
              <a:t>Filled Template</a:t>
            </a:r>
          </a:p>
        </p:txBody>
      </p:sp>
      <p:pic>
        <p:nvPicPr>
          <p:cNvPr id="19" name="Picture 2" descr="Show notebooks in Drive">
            <a:extLst>
              <a:ext uri="{FF2B5EF4-FFF2-40B4-BE49-F238E27FC236}">
                <a16:creationId xmlns:a16="http://schemas.microsoft.com/office/drawing/2014/main" id="{561DC38C-DD76-4E04-804C-1FA1F228F0E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098" b="19189"/>
          <a:stretch/>
        </p:blipFill>
        <p:spPr bwMode="auto">
          <a:xfrm>
            <a:off x="6490781" y="1764352"/>
            <a:ext cx="1102308" cy="68027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CC2E2865-E139-4820-A060-96EA643AAA47}"/>
              </a:ext>
            </a:extLst>
          </p:cNvPr>
          <p:cNvSpPr txBox="1"/>
          <p:nvPr/>
        </p:nvSpPr>
        <p:spPr>
          <a:xfrm>
            <a:off x="6386573" y="2486998"/>
            <a:ext cx="1321594" cy="246221"/>
          </a:xfrm>
          <a:prstGeom prst="rect">
            <a:avLst/>
          </a:prstGeom>
          <a:noFill/>
        </p:spPr>
        <p:txBody>
          <a:bodyPr wrap="square" rtlCol="0" anchor="ctr">
            <a:spAutoFit/>
          </a:bodyPr>
          <a:lstStyle/>
          <a:p>
            <a:pPr algn="ctr"/>
            <a:r>
              <a:rPr lang="en-GB" sz="1000" b="1" dirty="0"/>
              <a:t>Blank Template</a:t>
            </a:r>
          </a:p>
        </p:txBody>
      </p:sp>
      <p:pic>
        <p:nvPicPr>
          <p:cNvPr id="1028" name="Picture 4" descr="File:Jupyter logo.svg - Wikimedia Commons">
            <a:extLst>
              <a:ext uri="{FF2B5EF4-FFF2-40B4-BE49-F238E27FC236}">
                <a16:creationId xmlns:a16="http://schemas.microsoft.com/office/drawing/2014/main" id="{72062666-B4B8-47A6-BF1B-196F233D7A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6802" y="1718983"/>
            <a:ext cx="649026" cy="752359"/>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hlinkClick r:id="rId4"/>
            <a:extLst>
              <a:ext uri="{FF2B5EF4-FFF2-40B4-BE49-F238E27FC236}">
                <a16:creationId xmlns:a16="http://schemas.microsoft.com/office/drawing/2014/main" id="{3D8FE8A1-5042-4E1D-B095-C4785B120860}"/>
              </a:ext>
            </a:extLst>
          </p:cNvPr>
          <p:cNvSpPr/>
          <p:nvPr/>
        </p:nvSpPr>
        <p:spPr>
          <a:xfrm>
            <a:off x="6445624" y="1585681"/>
            <a:ext cx="1186272" cy="1176867"/>
          </a:xfrm>
          <a:prstGeom prst="rect">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ln>
                <a:solidFill>
                  <a:schemeClr val="tx1"/>
                </a:solidFill>
              </a:ln>
            </a:endParaRPr>
          </a:p>
        </p:txBody>
      </p:sp>
      <p:sp>
        <p:nvSpPr>
          <p:cNvPr id="14" name="Rectangle 13">
            <a:hlinkClick r:id="rId5"/>
            <a:extLst>
              <a:ext uri="{FF2B5EF4-FFF2-40B4-BE49-F238E27FC236}">
                <a16:creationId xmlns:a16="http://schemas.microsoft.com/office/drawing/2014/main" id="{653767F6-BEB2-456C-896A-41D4298DADF1}"/>
              </a:ext>
            </a:extLst>
          </p:cNvPr>
          <p:cNvSpPr/>
          <p:nvPr/>
        </p:nvSpPr>
        <p:spPr>
          <a:xfrm>
            <a:off x="7778179" y="1585681"/>
            <a:ext cx="1186272" cy="1176867"/>
          </a:xfrm>
          <a:prstGeom prst="rect">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ln>
                <a:solidFill>
                  <a:schemeClr val="tx1"/>
                </a:solidFill>
              </a:ln>
              <a:noFill/>
            </a:endParaRPr>
          </a:p>
        </p:txBody>
      </p:sp>
    </p:spTree>
    <p:extLst>
      <p:ext uri="{BB962C8B-B14F-4D97-AF65-F5344CB8AC3E}">
        <p14:creationId xmlns:p14="http://schemas.microsoft.com/office/powerpoint/2010/main" val="211931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10</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4133798"/>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Once we have assigned a variable a value, we can use it in our code by simply typing its name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When Python sees `</a:t>
            </a:r>
            <a:r>
              <a:rPr lang="en-GB" sz="2000" dirty="0" err="1">
                <a:latin typeface="Arial"/>
                <a:cs typeface="Arial"/>
              </a:rPr>
              <a:t>favourite_food</a:t>
            </a:r>
            <a:r>
              <a:rPr lang="en-GB" sz="2000" dirty="0">
                <a:latin typeface="Arial"/>
                <a:cs typeface="Arial"/>
              </a:rPr>
              <a:t>` in the above example, it remembers the last time `</a:t>
            </a:r>
            <a:r>
              <a:rPr lang="en-GB" sz="2000" dirty="0" err="1">
                <a:latin typeface="Arial"/>
                <a:cs typeface="Arial"/>
              </a:rPr>
              <a:t>favourite_food</a:t>
            </a:r>
            <a:r>
              <a:rPr lang="en-GB" sz="2000" dirty="0">
                <a:latin typeface="Arial"/>
                <a:cs typeface="Arial"/>
              </a:rPr>
              <a:t>` was assigned a value and replaces it with this value</a:t>
            </a:r>
          </a:p>
          <a:p>
            <a:pPr marL="342900" indent="-342900">
              <a:buFont typeface="Arial"/>
              <a:buChar char="•"/>
            </a:pPr>
            <a:r>
              <a:rPr lang="en-GB" sz="2000" dirty="0">
                <a:latin typeface="Arial"/>
                <a:cs typeface="Arial"/>
              </a:rPr>
              <a:t>Note, when we use variables, we don’t write their name in quotes. Otherwise Python will just print their name without replacing it with the corresponding value</a:t>
            </a:r>
          </a:p>
        </p:txBody>
      </p:sp>
      <p:pic>
        <p:nvPicPr>
          <p:cNvPr id="5" name="Picture 4">
            <a:extLst>
              <a:ext uri="{FF2B5EF4-FFF2-40B4-BE49-F238E27FC236}">
                <a16:creationId xmlns:a16="http://schemas.microsoft.com/office/drawing/2014/main" id="{DDC4C647-A275-483F-B1A4-FE6512EBFF3C}"/>
              </a:ext>
            </a:extLst>
          </p:cNvPr>
          <p:cNvPicPr>
            <a:picLocks noChangeAspect="1"/>
          </p:cNvPicPr>
          <p:nvPr/>
        </p:nvPicPr>
        <p:blipFill>
          <a:blip r:embed="rId3"/>
          <a:stretch>
            <a:fillRect/>
          </a:stretch>
        </p:blipFill>
        <p:spPr>
          <a:xfrm>
            <a:off x="2859951" y="1479130"/>
            <a:ext cx="3032850" cy="935457"/>
          </a:xfrm>
          <a:prstGeom prst="rect">
            <a:avLst/>
          </a:prstGeom>
        </p:spPr>
      </p:pic>
    </p:spTree>
    <p:extLst>
      <p:ext uri="{BB962C8B-B14F-4D97-AF65-F5344CB8AC3E}">
        <p14:creationId xmlns:p14="http://schemas.microsoft.com/office/powerpoint/2010/main" val="2294002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11</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Create two variables called ‘name’ and ‘age’, giving them the value of your name and age respectively</a:t>
            </a:r>
          </a:p>
          <a:p>
            <a:pPr marL="342900" indent="-342900">
              <a:buFont typeface="Arial"/>
              <a:buChar char="•"/>
            </a:pPr>
            <a:r>
              <a:rPr lang="en-GB" sz="2000" dirty="0">
                <a:latin typeface="Arial"/>
                <a:cs typeface="Arial"/>
              </a:rPr>
              <a:t>Get Python to print these in the following format: </a:t>
            </a:r>
          </a:p>
          <a:p>
            <a:pPr marL="342900" indent="-342900">
              <a:buFont typeface="Arial"/>
              <a:buChar char="•"/>
            </a:pPr>
            <a:endParaRPr lang="en-GB" sz="2000" dirty="0">
              <a:latin typeface="Arial"/>
              <a:cs typeface="Arial"/>
            </a:endParaRPr>
          </a:p>
          <a:p>
            <a:pPr algn="ctr"/>
            <a:r>
              <a:rPr lang="en-GB" sz="2000" b="1" dirty="0">
                <a:latin typeface="Arial"/>
                <a:cs typeface="Arial"/>
              </a:rPr>
              <a:t>Hi, my name is David and I am 24 </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a:t>
            </a:r>
            <a:r>
              <a:rPr lang="en-GB" sz="2000" dirty="0">
                <a:latin typeface="Arial"/>
                <a:cs typeface="Arial"/>
              </a:rPr>
              <a:t> Print what your age will be in 5 years’ time</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Super Bonus: </a:t>
            </a:r>
            <a:r>
              <a:rPr lang="en-GB" sz="2000" dirty="0">
                <a:latin typeface="Arial"/>
                <a:cs typeface="Arial"/>
              </a:rPr>
              <a:t>Create a variable whose value is any number. Print that number, twice the number, and one less than the number. Now change the number. How did using variables make this process easier?</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p:txBody>
      </p:sp>
    </p:spTree>
    <p:extLst>
      <p:ext uri="{BB962C8B-B14F-4D97-AF65-F5344CB8AC3E}">
        <p14:creationId xmlns:p14="http://schemas.microsoft.com/office/powerpoint/2010/main" val="921847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a:lstStyle/>
          <a:p>
            <a:r>
              <a:rPr lang="en-GB" dirty="0"/>
              <a:t>Variables Puzzles Solutions </a:t>
            </a:r>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12</a:t>
            </a:fld>
            <a:endParaRPr lang="en-GB"/>
          </a:p>
        </p:txBody>
      </p:sp>
      <p:pic>
        <p:nvPicPr>
          <p:cNvPr id="6" name="Picture 5">
            <a:extLst>
              <a:ext uri="{FF2B5EF4-FFF2-40B4-BE49-F238E27FC236}">
                <a16:creationId xmlns:a16="http://schemas.microsoft.com/office/drawing/2014/main" id="{48C5E8B0-DFF8-4E95-A491-BFF86DA9565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9" name="Picture 8">
            <a:extLst>
              <a:ext uri="{FF2B5EF4-FFF2-40B4-BE49-F238E27FC236}">
                <a16:creationId xmlns:a16="http://schemas.microsoft.com/office/drawing/2014/main" id="{F2D2AE6C-BF37-4DEA-82AB-57379F344E46}"/>
              </a:ext>
            </a:extLst>
          </p:cNvPr>
          <p:cNvPicPr>
            <a:picLocks noChangeAspect="1"/>
          </p:cNvPicPr>
          <p:nvPr/>
        </p:nvPicPr>
        <p:blipFill>
          <a:blip r:embed="rId3"/>
          <a:stretch>
            <a:fillRect/>
          </a:stretch>
        </p:blipFill>
        <p:spPr>
          <a:xfrm>
            <a:off x="1709013" y="3140212"/>
            <a:ext cx="5337175" cy="986492"/>
          </a:xfrm>
          <a:prstGeom prst="rect">
            <a:avLst/>
          </a:prstGeom>
        </p:spPr>
      </p:pic>
      <p:pic>
        <p:nvPicPr>
          <p:cNvPr id="10" name="Picture 9">
            <a:extLst>
              <a:ext uri="{FF2B5EF4-FFF2-40B4-BE49-F238E27FC236}">
                <a16:creationId xmlns:a16="http://schemas.microsoft.com/office/drawing/2014/main" id="{D03C0AF4-7102-48B9-959D-E0B2CF8B8953}"/>
              </a:ext>
            </a:extLst>
          </p:cNvPr>
          <p:cNvPicPr>
            <a:picLocks noChangeAspect="1"/>
          </p:cNvPicPr>
          <p:nvPr/>
        </p:nvPicPr>
        <p:blipFill>
          <a:blip r:embed="rId4"/>
          <a:stretch>
            <a:fillRect/>
          </a:stretch>
        </p:blipFill>
        <p:spPr>
          <a:xfrm>
            <a:off x="1770316" y="1216462"/>
            <a:ext cx="4914392" cy="1355288"/>
          </a:xfrm>
          <a:prstGeom prst="rect">
            <a:avLst/>
          </a:prstGeom>
        </p:spPr>
      </p:pic>
    </p:spTree>
    <p:extLst>
      <p:ext uri="{BB962C8B-B14F-4D97-AF65-F5344CB8AC3E}">
        <p14:creationId xmlns:p14="http://schemas.microsoft.com/office/powerpoint/2010/main" val="867607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13</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Python will only remember the last value that you assigned to a variable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The act of giving a variable a new value is known as </a:t>
            </a:r>
            <a:r>
              <a:rPr lang="en-GB" sz="2000" i="1" dirty="0">
                <a:latin typeface="Arial"/>
                <a:cs typeface="Arial"/>
              </a:rPr>
              <a:t>overwriting</a:t>
            </a:r>
          </a:p>
          <a:p>
            <a:pPr marL="342900" indent="-342900">
              <a:buFont typeface="Arial"/>
              <a:buChar char="•"/>
            </a:pPr>
            <a:endParaRPr lang="en-GB" sz="2000" i="1" dirty="0">
              <a:latin typeface="Arial"/>
              <a:cs typeface="Arial"/>
            </a:endParaRPr>
          </a:p>
          <a:p>
            <a:pPr marL="342900" indent="-342900">
              <a:buFont typeface="Arial"/>
              <a:buChar char="•"/>
            </a:pPr>
            <a:r>
              <a:rPr lang="en-GB" sz="2000" dirty="0">
                <a:latin typeface="Arial"/>
                <a:cs typeface="Arial"/>
              </a:rPr>
              <a:t>Pay attention to the bracketed numbers next to code cells. These show which order cells were run in (which doesn’t have to be top to bottom!)</a:t>
            </a:r>
          </a:p>
        </p:txBody>
      </p:sp>
      <p:pic>
        <p:nvPicPr>
          <p:cNvPr id="3" name="Picture 2">
            <a:extLst>
              <a:ext uri="{FF2B5EF4-FFF2-40B4-BE49-F238E27FC236}">
                <a16:creationId xmlns:a16="http://schemas.microsoft.com/office/drawing/2014/main" id="{115913BD-3276-4FA1-B0F2-01F32E3DB909}"/>
              </a:ext>
            </a:extLst>
          </p:cNvPr>
          <p:cNvPicPr>
            <a:picLocks noChangeAspect="1"/>
          </p:cNvPicPr>
          <p:nvPr/>
        </p:nvPicPr>
        <p:blipFill>
          <a:blip r:embed="rId3"/>
          <a:stretch>
            <a:fillRect/>
          </a:stretch>
        </p:blipFill>
        <p:spPr>
          <a:xfrm>
            <a:off x="2696280" y="1349115"/>
            <a:ext cx="3751440" cy="1460292"/>
          </a:xfrm>
          <a:prstGeom prst="rect">
            <a:avLst/>
          </a:prstGeom>
        </p:spPr>
      </p:pic>
    </p:spTree>
    <p:extLst>
      <p:ext uri="{BB962C8B-B14F-4D97-AF65-F5344CB8AC3E}">
        <p14:creationId xmlns:p14="http://schemas.microsoft.com/office/powerpoint/2010/main" val="1159339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14</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define a new variable by manipulating the value of an existing variable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r>
              <a:rPr lang="en-GB" sz="2000" dirty="0">
                <a:latin typeface="Arial"/>
                <a:cs typeface="Arial"/>
              </a:rPr>
              <a:t>You can even replace the current value of a variable with a new value based on the old one. This is known as </a:t>
            </a:r>
            <a:r>
              <a:rPr lang="en-GB" sz="2000" i="1" dirty="0">
                <a:latin typeface="Arial"/>
                <a:cs typeface="Arial"/>
              </a:rPr>
              <a:t>overwriting</a:t>
            </a:r>
            <a:r>
              <a:rPr lang="en-GB" sz="2000" dirty="0">
                <a:latin typeface="Arial"/>
                <a:cs typeface="Arial"/>
              </a:rPr>
              <a:t> the variable. Be careful: this can make your code confusing!</a:t>
            </a:r>
          </a:p>
        </p:txBody>
      </p:sp>
      <p:pic>
        <p:nvPicPr>
          <p:cNvPr id="8" name="Picture 7">
            <a:extLst>
              <a:ext uri="{FF2B5EF4-FFF2-40B4-BE49-F238E27FC236}">
                <a16:creationId xmlns:a16="http://schemas.microsoft.com/office/drawing/2014/main" id="{AE2A797C-51FB-416C-8611-5111CD729FC1}"/>
              </a:ext>
            </a:extLst>
          </p:cNvPr>
          <p:cNvPicPr>
            <a:picLocks noChangeAspect="1"/>
          </p:cNvPicPr>
          <p:nvPr/>
        </p:nvPicPr>
        <p:blipFill>
          <a:blip r:embed="rId3"/>
          <a:stretch>
            <a:fillRect/>
          </a:stretch>
        </p:blipFill>
        <p:spPr>
          <a:xfrm>
            <a:off x="2271712" y="1185280"/>
            <a:ext cx="4600575" cy="1200150"/>
          </a:xfrm>
          <a:prstGeom prst="rect">
            <a:avLst/>
          </a:prstGeom>
        </p:spPr>
      </p:pic>
      <p:pic>
        <p:nvPicPr>
          <p:cNvPr id="14" name="Picture 13">
            <a:extLst>
              <a:ext uri="{FF2B5EF4-FFF2-40B4-BE49-F238E27FC236}">
                <a16:creationId xmlns:a16="http://schemas.microsoft.com/office/drawing/2014/main" id="{D9F875F3-85B1-445A-8E6B-20282EE1907D}"/>
              </a:ext>
            </a:extLst>
          </p:cNvPr>
          <p:cNvPicPr>
            <a:picLocks noChangeAspect="1"/>
          </p:cNvPicPr>
          <p:nvPr/>
        </p:nvPicPr>
        <p:blipFill>
          <a:blip r:embed="rId4"/>
          <a:stretch>
            <a:fillRect/>
          </a:stretch>
        </p:blipFill>
        <p:spPr>
          <a:xfrm>
            <a:off x="3543299" y="3688774"/>
            <a:ext cx="2057400" cy="1143000"/>
          </a:xfrm>
          <a:prstGeom prst="rect">
            <a:avLst/>
          </a:prstGeom>
        </p:spPr>
      </p:pic>
    </p:spTree>
    <p:extLst>
      <p:ext uri="{BB962C8B-B14F-4D97-AF65-F5344CB8AC3E}">
        <p14:creationId xmlns:p14="http://schemas.microsoft.com/office/powerpoint/2010/main" val="3780809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 Puzzles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15</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Run the following lines of code: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What do you think the output of this will be?</a:t>
            </a:r>
          </a:p>
        </p:txBody>
      </p:sp>
      <p:pic>
        <p:nvPicPr>
          <p:cNvPr id="9" name="Picture 8">
            <a:extLst>
              <a:ext uri="{FF2B5EF4-FFF2-40B4-BE49-F238E27FC236}">
                <a16:creationId xmlns:a16="http://schemas.microsoft.com/office/drawing/2014/main" id="{925A962B-1B64-4EFD-9A66-5A617FAB0B02}"/>
              </a:ext>
            </a:extLst>
          </p:cNvPr>
          <p:cNvPicPr>
            <a:picLocks noChangeAspect="1"/>
          </p:cNvPicPr>
          <p:nvPr/>
        </p:nvPicPr>
        <p:blipFill rotWithShape="1">
          <a:blip r:embed="rId3"/>
          <a:srcRect l="35571" b="35906"/>
          <a:stretch/>
        </p:blipFill>
        <p:spPr>
          <a:xfrm>
            <a:off x="1106424" y="1269793"/>
            <a:ext cx="2052793" cy="1473408"/>
          </a:xfrm>
          <a:prstGeom prst="rect">
            <a:avLst/>
          </a:prstGeom>
        </p:spPr>
      </p:pic>
    </p:spTree>
    <p:extLst>
      <p:ext uri="{BB962C8B-B14F-4D97-AF65-F5344CB8AC3E}">
        <p14:creationId xmlns:p14="http://schemas.microsoft.com/office/powerpoint/2010/main" val="4294074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 Puzzles Solutions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16</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54962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Not what you expected? Remember: the equals symbol in Python means ‘assign the value on the right to the variable on the left’. It has nothing to do with the equals symbol in maths. </a:t>
            </a:r>
          </a:p>
          <a:p>
            <a:pPr marL="342900" indent="-342900">
              <a:buFont typeface="Arial"/>
              <a:buChar char="•"/>
            </a:pPr>
            <a:r>
              <a:rPr lang="en-GB" sz="2000" dirty="0">
                <a:latin typeface="Arial"/>
                <a:cs typeface="Arial"/>
              </a:rPr>
              <a:t>Here, the third line says ‘assign the variable `y` the value of the variable `x`’. When Python sees `x` it remembers that it has a value of 2 so this becomes `y = 2`</a:t>
            </a:r>
          </a:p>
          <a:p>
            <a:pPr marL="342900" indent="-342900">
              <a:buFont typeface="Arial"/>
              <a:buChar char="•"/>
            </a:pPr>
            <a:r>
              <a:rPr lang="en-GB" sz="2000" dirty="0">
                <a:latin typeface="Arial"/>
                <a:cs typeface="Arial"/>
              </a:rPr>
              <a:t>Changing `x` after makes no difference since the last value `y` was set to was `2`, regardless</a:t>
            </a:r>
          </a:p>
        </p:txBody>
      </p:sp>
      <p:pic>
        <p:nvPicPr>
          <p:cNvPr id="9" name="Picture 8">
            <a:extLst>
              <a:ext uri="{FF2B5EF4-FFF2-40B4-BE49-F238E27FC236}">
                <a16:creationId xmlns:a16="http://schemas.microsoft.com/office/drawing/2014/main" id="{925A962B-1B64-4EFD-9A66-5A617FAB0B02}"/>
              </a:ext>
            </a:extLst>
          </p:cNvPr>
          <p:cNvPicPr>
            <a:picLocks noChangeAspect="1"/>
          </p:cNvPicPr>
          <p:nvPr/>
        </p:nvPicPr>
        <p:blipFill rotWithShape="1">
          <a:blip r:embed="rId3"/>
          <a:srcRect l="14908" t="1" b="1697"/>
          <a:stretch/>
        </p:blipFill>
        <p:spPr>
          <a:xfrm>
            <a:off x="5938956" y="1081896"/>
            <a:ext cx="2711161" cy="2259791"/>
          </a:xfrm>
          <a:prstGeom prst="rect">
            <a:avLst/>
          </a:prstGeom>
        </p:spPr>
      </p:pic>
    </p:spTree>
    <p:extLst>
      <p:ext uri="{BB962C8B-B14F-4D97-AF65-F5344CB8AC3E}">
        <p14:creationId xmlns:p14="http://schemas.microsoft.com/office/powerpoint/2010/main" val="2147334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17</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There are different types of variable in Python. Some we have seen:</a:t>
            </a:r>
          </a:p>
          <a:p>
            <a:pPr marL="800100" lvl="1" indent="-342900">
              <a:buFont typeface="Arial"/>
              <a:buChar char="•"/>
            </a:pPr>
            <a:r>
              <a:rPr lang="en-GB" sz="2000" dirty="0">
                <a:latin typeface="Arial"/>
                <a:cs typeface="Arial"/>
              </a:rPr>
              <a:t>Strings (e.g. “Hello”)—text in quotes, called strings because they are a string of characters</a:t>
            </a:r>
          </a:p>
          <a:p>
            <a:pPr marL="800100" lvl="1" indent="-342900">
              <a:buFont typeface="Arial"/>
              <a:buChar char="•"/>
            </a:pPr>
            <a:r>
              <a:rPr lang="en-GB" sz="2000" dirty="0">
                <a:latin typeface="Arial"/>
                <a:cs typeface="Arial"/>
              </a:rPr>
              <a:t>Integers (e.g. 4)</a:t>
            </a:r>
          </a:p>
          <a:p>
            <a:pPr marL="800100" lvl="1" indent="-342900">
              <a:buFont typeface="Arial"/>
              <a:buChar char="•"/>
            </a:pPr>
            <a:r>
              <a:rPr lang="en-GB" sz="2000" dirty="0">
                <a:latin typeface="Arial"/>
                <a:cs typeface="Arial"/>
              </a:rPr>
              <a:t>Floats (e.g. 3.14)—decimal numbers, called floats due to how Python stores them (Google ‘floating-point arithmetic’ if curious)</a:t>
            </a:r>
          </a:p>
          <a:p>
            <a:pPr marL="800100" lvl="1"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There are many types that we haven’t come across (yet!):</a:t>
            </a:r>
          </a:p>
          <a:p>
            <a:pPr marL="800100" lvl="1" indent="-342900">
              <a:buFont typeface="Arial"/>
              <a:buChar char="•"/>
            </a:pPr>
            <a:r>
              <a:rPr lang="en-GB" sz="2000" dirty="0">
                <a:latin typeface="Arial"/>
                <a:cs typeface="Arial"/>
              </a:rPr>
              <a:t>Booleans (True/False)</a:t>
            </a:r>
          </a:p>
          <a:p>
            <a:pPr marL="800100" lvl="1" indent="-342900">
              <a:buFont typeface="Arial"/>
              <a:buChar char="•"/>
            </a:pPr>
            <a:r>
              <a:rPr lang="en-GB" sz="2000" dirty="0">
                <a:latin typeface="Arial"/>
                <a:cs typeface="Arial"/>
              </a:rPr>
              <a:t>Lists/Tuples/Sets</a:t>
            </a:r>
          </a:p>
          <a:p>
            <a:pPr marL="800100" lvl="1" indent="-342900">
              <a:buFont typeface="Arial"/>
              <a:buChar char="•"/>
            </a:pPr>
            <a:r>
              <a:rPr lang="en-GB" sz="2000" dirty="0">
                <a:latin typeface="Arial"/>
                <a:cs typeface="Arial"/>
              </a:rPr>
              <a:t>Dictionaries</a:t>
            </a:r>
          </a:p>
        </p:txBody>
      </p:sp>
    </p:spTree>
    <p:extLst>
      <p:ext uri="{BB962C8B-B14F-4D97-AF65-F5344CB8AC3E}">
        <p14:creationId xmlns:p14="http://schemas.microsoft.com/office/powerpoint/2010/main" val="935117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18</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We can examine the type of a variable by passing it as the input to the type() function and then wrapping this in print to show the result</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 </a:t>
            </a:r>
            <a:r>
              <a:rPr lang="en-GB" sz="2000" dirty="0">
                <a:latin typeface="Arial"/>
                <a:cs typeface="Arial"/>
              </a:rPr>
              <a:t>what happens if we ignore the print() function and just run type(</a:t>
            </a:r>
            <a:r>
              <a:rPr lang="en-GB" sz="2000" dirty="0" err="1">
                <a:latin typeface="Arial"/>
                <a:cs typeface="Arial"/>
              </a:rPr>
              <a:t>days_in_a_week</a:t>
            </a:r>
            <a:r>
              <a:rPr lang="en-GB" sz="2000" dirty="0">
                <a:latin typeface="Arial"/>
                <a:cs typeface="Arial"/>
              </a:rPr>
              <a:t>)?</a:t>
            </a:r>
          </a:p>
        </p:txBody>
      </p:sp>
      <p:pic>
        <p:nvPicPr>
          <p:cNvPr id="3" name="Picture 2">
            <a:extLst>
              <a:ext uri="{FF2B5EF4-FFF2-40B4-BE49-F238E27FC236}">
                <a16:creationId xmlns:a16="http://schemas.microsoft.com/office/drawing/2014/main" id="{6FC386C5-3E2D-4F6C-BCBB-817B2D85D15F}"/>
              </a:ext>
            </a:extLst>
          </p:cNvPr>
          <p:cNvPicPr>
            <a:picLocks noChangeAspect="1"/>
          </p:cNvPicPr>
          <p:nvPr/>
        </p:nvPicPr>
        <p:blipFill>
          <a:blip r:embed="rId3"/>
          <a:stretch>
            <a:fillRect/>
          </a:stretch>
        </p:blipFill>
        <p:spPr>
          <a:xfrm>
            <a:off x="714374" y="2083036"/>
            <a:ext cx="3262473" cy="1215172"/>
          </a:xfrm>
          <a:prstGeom prst="rect">
            <a:avLst/>
          </a:prstGeom>
        </p:spPr>
      </p:pic>
      <p:pic>
        <p:nvPicPr>
          <p:cNvPr id="5" name="Picture 4">
            <a:extLst>
              <a:ext uri="{FF2B5EF4-FFF2-40B4-BE49-F238E27FC236}">
                <a16:creationId xmlns:a16="http://schemas.microsoft.com/office/drawing/2014/main" id="{4C05E86A-680A-4FFA-9764-D685523B8E41}"/>
              </a:ext>
            </a:extLst>
          </p:cNvPr>
          <p:cNvPicPr>
            <a:picLocks noChangeAspect="1"/>
          </p:cNvPicPr>
          <p:nvPr/>
        </p:nvPicPr>
        <p:blipFill>
          <a:blip r:embed="rId4"/>
          <a:stretch>
            <a:fillRect/>
          </a:stretch>
        </p:blipFill>
        <p:spPr>
          <a:xfrm>
            <a:off x="5107480" y="1928622"/>
            <a:ext cx="2695575" cy="1524000"/>
          </a:xfrm>
          <a:prstGeom prst="rect">
            <a:avLst/>
          </a:prstGeom>
        </p:spPr>
      </p:pic>
    </p:spTree>
    <p:extLst>
      <p:ext uri="{BB962C8B-B14F-4D97-AF65-F5344CB8AC3E}">
        <p14:creationId xmlns:p14="http://schemas.microsoft.com/office/powerpoint/2010/main" val="37775534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use the functions int(), float(), and str() to convert between types</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r>
              <a:rPr lang="en-GB" sz="2000" dirty="0">
                <a:latin typeface="Arial"/>
                <a:cs typeface="Arial"/>
              </a:rPr>
              <a:t>…provided that it is possible to make a conversion. Otherwise you’ll get an error</a:t>
            </a: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19</a:t>
            </a:fld>
            <a:endParaRPr lang="en-GB"/>
          </a:p>
        </p:txBody>
      </p:sp>
      <p:pic>
        <p:nvPicPr>
          <p:cNvPr id="5" name="Picture 6" descr="A screenshot of a cell phone&#10;&#10;Description generated with very high confidence">
            <a:extLst>
              <a:ext uri="{FF2B5EF4-FFF2-40B4-BE49-F238E27FC236}">
                <a16:creationId xmlns:a16="http://schemas.microsoft.com/office/drawing/2014/main" id="{F9E8199A-E6F5-4203-B157-5EB44454E899}"/>
              </a:ext>
            </a:extLst>
          </p:cNvPr>
          <p:cNvPicPr>
            <a:picLocks noChangeAspect="1"/>
          </p:cNvPicPr>
          <p:nvPr/>
        </p:nvPicPr>
        <p:blipFill>
          <a:blip r:embed="rId2"/>
          <a:stretch>
            <a:fillRect/>
          </a:stretch>
        </p:blipFill>
        <p:spPr>
          <a:xfrm>
            <a:off x="3037459" y="1500501"/>
            <a:ext cx="3069082" cy="1071249"/>
          </a:xfrm>
          <a:prstGeom prst="rect">
            <a:avLst/>
          </a:prstGeom>
        </p:spPr>
      </p:pic>
      <p:pic>
        <p:nvPicPr>
          <p:cNvPr id="8" name="Picture 9" descr="A screenshot of a cell phone&#10;&#10;Description generated with high confidence">
            <a:extLst>
              <a:ext uri="{FF2B5EF4-FFF2-40B4-BE49-F238E27FC236}">
                <a16:creationId xmlns:a16="http://schemas.microsoft.com/office/drawing/2014/main" id="{FE28C15A-4C8B-4220-A0C7-4162CC5567D2}"/>
              </a:ext>
            </a:extLst>
          </p:cNvPr>
          <p:cNvPicPr>
            <a:picLocks noChangeAspect="1"/>
          </p:cNvPicPr>
          <p:nvPr/>
        </p:nvPicPr>
        <p:blipFill rotWithShape="1">
          <a:blip r:embed="rId3"/>
          <a:srcRect b="35147"/>
          <a:stretch/>
        </p:blipFill>
        <p:spPr>
          <a:xfrm>
            <a:off x="1799414" y="3456433"/>
            <a:ext cx="5545171" cy="1247790"/>
          </a:xfrm>
          <a:prstGeom prst="rect">
            <a:avLst/>
          </a:prstGeom>
        </p:spPr>
      </p:pic>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4"/>
          <a:srcRect l="2982" t="3174" r="2869" b="2900"/>
          <a:stretch/>
        </p:blipFill>
        <p:spPr>
          <a:xfrm>
            <a:off x="8576572" y="4598283"/>
            <a:ext cx="498106" cy="496941"/>
          </a:xfrm>
          <a:prstGeom prst="ellipse">
            <a:avLst/>
          </a:prstGeom>
        </p:spPr>
      </p:pic>
    </p:spTree>
    <p:extLst>
      <p:ext uri="{BB962C8B-B14F-4D97-AF65-F5344CB8AC3E}">
        <p14:creationId xmlns:p14="http://schemas.microsoft.com/office/powerpoint/2010/main" val="2440458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Session Content</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7023713" cy="3172141"/>
          </a:xfrm>
        </p:spPr>
        <p:txBody>
          <a:bodyPr vert="horz" anchor="t"/>
          <a:lstStyle/>
          <a:p>
            <a:pPr marL="342900" indent="-342900">
              <a:buChar char="•"/>
            </a:pPr>
            <a:r>
              <a:rPr lang="en-GB" sz="2000" dirty="0">
                <a:latin typeface="Arial"/>
                <a:cs typeface="Arial"/>
              </a:rPr>
              <a:t>Setting up Google </a:t>
            </a:r>
            <a:r>
              <a:rPr lang="en-GB" sz="2000" dirty="0" err="1">
                <a:latin typeface="Arial"/>
                <a:cs typeface="Arial"/>
              </a:rPr>
              <a:t>Colab</a:t>
            </a:r>
            <a:endParaRPr lang="en-GB" sz="2000" dirty="0"/>
          </a:p>
          <a:p>
            <a:pPr marL="342900" indent="-342900">
              <a:buChar char="•"/>
            </a:pPr>
            <a:r>
              <a:rPr lang="en-GB" sz="2000" dirty="0">
                <a:latin typeface="Arial"/>
                <a:cs typeface="Arial"/>
              </a:rPr>
              <a:t>Printing</a:t>
            </a:r>
          </a:p>
          <a:p>
            <a:pPr marL="342900" indent="-342900">
              <a:buChar char="•"/>
            </a:pPr>
            <a:r>
              <a:rPr lang="en-GB" sz="2000" dirty="0">
                <a:latin typeface="Arial"/>
                <a:cs typeface="Arial"/>
              </a:rPr>
              <a:t>Arithmetic with Python</a:t>
            </a:r>
            <a:endParaRPr lang="en-GB" sz="2000" dirty="0"/>
          </a:p>
          <a:p>
            <a:pPr marL="342900" indent="-342900">
              <a:buChar char="•"/>
            </a:pPr>
            <a:r>
              <a:rPr lang="en-GB" sz="2000" dirty="0">
                <a:latin typeface="Arial"/>
                <a:cs typeface="Arial"/>
              </a:rPr>
              <a:t>Variables and variable typing </a:t>
            </a:r>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28674" name="Picture 2" descr="Checklist vector icon | Free SVG">
            <a:extLst>
              <a:ext uri="{FF2B5EF4-FFF2-40B4-BE49-F238E27FC236}">
                <a16:creationId xmlns:a16="http://schemas.microsoft.com/office/drawing/2014/main" id="{E97758C3-DF9E-4B2C-8DFA-DA6FAD88AD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0713" y="955171"/>
            <a:ext cx="3233157" cy="3233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94784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We keep on using this word ‘function’—what does it mean?</a:t>
            </a:r>
          </a:p>
          <a:p>
            <a:pPr marL="342900" indent="-342900">
              <a:buFont typeface="Arial"/>
              <a:buChar char="•"/>
            </a:pPr>
            <a:r>
              <a:rPr lang="en-GB" sz="2000" dirty="0">
                <a:latin typeface="Arial"/>
                <a:cs typeface="Arial"/>
              </a:rPr>
              <a:t>A function is essentially a command you can tell Python to follow</a:t>
            </a:r>
          </a:p>
          <a:p>
            <a:pPr marL="342900" indent="-342900">
              <a:buFont typeface="Arial"/>
              <a:buChar char="•"/>
            </a:pPr>
            <a:r>
              <a:rPr lang="en-GB" sz="2000" dirty="0">
                <a:latin typeface="Arial"/>
                <a:cs typeface="Arial"/>
              </a:rPr>
              <a:t>They always follow the following format:</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That is, a function name (which almost always starts with a lowercase letter) followed by a pair of brackets which we fill with inputs separated by commas</a:t>
            </a:r>
          </a:p>
          <a:p>
            <a:pPr marL="342900" indent="-342900">
              <a:buFont typeface="Arial"/>
              <a:buChar char="•"/>
            </a:pPr>
            <a:r>
              <a:rPr lang="en-GB" sz="2000" dirty="0">
                <a:latin typeface="Arial"/>
                <a:cs typeface="Arial"/>
              </a:rPr>
              <a:t>print(), type(), int(), float(), and str() are all functions</a:t>
            </a:r>
          </a:p>
          <a:p>
            <a:pPr marL="342900" indent="-342900">
              <a:buFont typeface="Arial"/>
              <a:buChar char="•"/>
            </a:pPr>
            <a:endParaRPr lang="en-GB" sz="2000" dirty="0">
              <a:latin typeface="Arial"/>
              <a:cs typeface="Arial"/>
            </a:endParaRP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Aside: Functions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20</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5FBC8688-F6C8-455F-BE15-4A9E5701828F}"/>
              </a:ext>
            </a:extLst>
          </p:cNvPr>
          <p:cNvPicPr>
            <a:picLocks noChangeAspect="1"/>
          </p:cNvPicPr>
          <p:nvPr/>
        </p:nvPicPr>
        <p:blipFill>
          <a:blip r:embed="rId3"/>
          <a:stretch>
            <a:fillRect/>
          </a:stretch>
        </p:blipFill>
        <p:spPr>
          <a:xfrm>
            <a:off x="2398044" y="2199055"/>
            <a:ext cx="4347911" cy="617296"/>
          </a:xfrm>
          <a:prstGeom prst="rect">
            <a:avLst/>
          </a:prstGeom>
        </p:spPr>
      </p:pic>
    </p:spTree>
    <p:extLst>
      <p:ext uri="{BB962C8B-B14F-4D97-AF65-F5344CB8AC3E}">
        <p14:creationId xmlns:p14="http://schemas.microsoft.com/office/powerpoint/2010/main" val="3758704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Define the following variables</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What types do you think they will each have? Check!</a:t>
            </a:r>
          </a:p>
          <a:p>
            <a:pPr marL="342900" indent="-342900">
              <a:buFont typeface="Arial"/>
              <a:buChar char="•"/>
            </a:pPr>
            <a:r>
              <a:rPr lang="en-GB" sz="2000" dirty="0">
                <a:latin typeface="Arial"/>
                <a:cs typeface="Arial"/>
              </a:rPr>
              <a:t>Create two string variables. What happens when we add them together using `+` and print the result?</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a:t>
            </a:r>
            <a:r>
              <a:rPr lang="en-GB" sz="2000" dirty="0">
                <a:latin typeface="Arial"/>
                <a:cs typeface="Arial"/>
              </a:rPr>
              <a:t> What happens when we multiply a string by an integer?</a:t>
            </a:r>
            <a:endParaRPr lang="en-GB" sz="2000" b="1" dirty="0">
              <a:latin typeface="Arial"/>
              <a:cs typeface="Arial"/>
            </a:endParaRP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21</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7" name="Picture 6">
            <a:extLst>
              <a:ext uri="{FF2B5EF4-FFF2-40B4-BE49-F238E27FC236}">
                <a16:creationId xmlns:a16="http://schemas.microsoft.com/office/drawing/2014/main" id="{D03B6693-53A5-4D24-AFAF-8455662814A9}"/>
              </a:ext>
            </a:extLst>
          </p:cNvPr>
          <p:cNvPicPr>
            <a:picLocks noChangeAspect="1"/>
          </p:cNvPicPr>
          <p:nvPr/>
        </p:nvPicPr>
        <p:blipFill>
          <a:blip r:embed="rId3"/>
          <a:stretch>
            <a:fillRect/>
          </a:stretch>
        </p:blipFill>
        <p:spPr>
          <a:xfrm>
            <a:off x="3575038" y="1477097"/>
            <a:ext cx="1794320" cy="1191648"/>
          </a:xfrm>
          <a:prstGeom prst="rect">
            <a:avLst/>
          </a:prstGeom>
        </p:spPr>
      </p:pic>
    </p:spTree>
    <p:extLst>
      <p:ext uri="{BB962C8B-B14F-4D97-AF65-F5344CB8AC3E}">
        <p14:creationId xmlns:p14="http://schemas.microsoft.com/office/powerpoint/2010/main" val="933813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 Puzzles Solutions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22</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6C8A4D25-967C-4F95-90E8-0557E90CED52}"/>
              </a:ext>
            </a:extLst>
          </p:cNvPr>
          <p:cNvPicPr>
            <a:picLocks noChangeAspect="1"/>
          </p:cNvPicPr>
          <p:nvPr/>
        </p:nvPicPr>
        <p:blipFill>
          <a:blip r:embed="rId3"/>
          <a:stretch>
            <a:fillRect/>
          </a:stretch>
        </p:blipFill>
        <p:spPr>
          <a:xfrm>
            <a:off x="3367126" y="904576"/>
            <a:ext cx="2409748" cy="1764280"/>
          </a:xfrm>
          <a:prstGeom prst="rect">
            <a:avLst/>
          </a:prstGeom>
        </p:spPr>
      </p:pic>
      <p:pic>
        <p:nvPicPr>
          <p:cNvPr id="6" name="Picture 5">
            <a:extLst>
              <a:ext uri="{FF2B5EF4-FFF2-40B4-BE49-F238E27FC236}">
                <a16:creationId xmlns:a16="http://schemas.microsoft.com/office/drawing/2014/main" id="{7B41197F-B49C-4299-B271-5FBC9FB06EB1}"/>
              </a:ext>
            </a:extLst>
          </p:cNvPr>
          <p:cNvPicPr>
            <a:picLocks noChangeAspect="1"/>
          </p:cNvPicPr>
          <p:nvPr/>
        </p:nvPicPr>
        <p:blipFill>
          <a:blip r:embed="rId4"/>
          <a:stretch>
            <a:fillRect/>
          </a:stretch>
        </p:blipFill>
        <p:spPr>
          <a:xfrm>
            <a:off x="3208775" y="2983095"/>
            <a:ext cx="2726449" cy="1483864"/>
          </a:xfrm>
          <a:prstGeom prst="rect">
            <a:avLst/>
          </a:prstGeom>
        </p:spPr>
      </p:pic>
    </p:spTree>
    <p:extLst>
      <p:ext uri="{BB962C8B-B14F-4D97-AF65-F5344CB8AC3E}">
        <p14:creationId xmlns:p14="http://schemas.microsoft.com/office/powerpoint/2010/main" val="5685290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8"/>
            <a:ext cx="8696627" cy="4162535"/>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Create a variable `pi` with the value 3.14 and a variable `radius` with any value of your choosing</a:t>
            </a:r>
          </a:p>
          <a:p>
            <a:pPr marL="342900" indent="-342900">
              <a:buFont typeface="Arial"/>
              <a:buChar char="•"/>
            </a:pPr>
            <a:r>
              <a:rPr lang="en-GB" sz="2000" dirty="0">
                <a:latin typeface="Arial"/>
                <a:cs typeface="Arial"/>
              </a:rPr>
              <a:t>Use these to print the circumference and area of a circle with radius equal to the value of `radius`</a:t>
            </a:r>
          </a:p>
          <a:p>
            <a:pPr marL="342900" indent="-342900">
              <a:buFont typeface="Arial"/>
              <a:buChar char="•"/>
            </a:pPr>
            <a:r>
              <a:rPr lang="en-GB" sz="2000" dirty="0">
                <a:latin typeface="Arial"/>
                <a:cs typeface="Arial"/>
              </a:rPr>
              <a:t>You may need the following formulae: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r>
              <a:rPr lang="en-GB" sz="2000" b="1" dirty="0">
                <a:latin typeface="Arial"/>
                <a:cs typeface="Arial"/>
              </a:rPr>
              <a:t>Bonus:</a:t>
            </a:r>
            <a:r>
              <a:rPr lang="en-GB" sz="2000" dirty="0">
                <a:latin typeface="Arial"/>
                <a:cs typeface="Arial"/>
              </a:rPr>
              <a:t> use the round() function to round your answer to 2 decimal places. This takes to inputs, a number to round and the number of decimal places to round to (separated by a comma, remember!)</a:t>
            </a:r>
            <a:endParaRPr lang="en-GB" sz="2000" b="1" dirty="0">
              <a:latin typeface="Arial"/>
              <a:cs typeface="Arial"/>
            </a:endParaRPr>
          </a:p>
          <a:p>
            <a:endParaRPr lang="en-GB" sz="2000" dirty="0">
              <a:latin typeface="Arial"/>
              <a:cs typeface="Arial"/>
            </a:endParaRP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More Variable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23</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D550D45-997E-46EE-B7BB-2B5374AFA2D9}"/>
                  </a:ext>
                </a:extLst>
              </p:cNvPr>
              <p:cNvSpPr txBox="1"/>
              <p:nvPr/>
            </p:nvSpPr>
            <p:spPr>
              <a:xfrm>
                <a:off x="1383395" y="2660606"/>
                <a:ext cx="6403957" cy="83099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GB" sz="2400" b="1" i="1" smtClean="0">
                          <a:latin typeface="Cambria Math" panose="02040503050406030204" pitchFamily="18" charset="0"/>
                        </a:rPr>
                        <m:t>𝑨𝒓𝒆𝒂</m:t>
                      </m:r>
                      <m:r>
                        <a:rPr lang="en-GB" sz="2400" b="1" i="1" smtClean="0">
                          <a:latin typeface="Cambria Math" panose="02040503050406030204" pitchFamily="18" charset="0"/>
                        </a:rPr>
                        <m:t>=</m:t>
                      </m:r>
                      <m:r>
                        <a:rPr lang="el-GR" sz="2400" b="1" i="1" smtClean="0">
                          <a:latin typeface="Cambria Math" panose="02040503050406030204" pitchFamily="18" charset="0"/>
                        </a:rPr>
                        <m:t>𝝅</m:t>
                      </m:r>
                      <m:r>
                        <a:rPr lang="en-GB" sz="2400" b="1" i="1" smtClean="0">
                          <a:latin typeface="Cambria Math" panose="02040503050406030204" pitchFamily="18" charset="0"/>
                        </a:rPr>
                        <m:t>×</m:t>
                      </m:r>
                      <m:r>
                        <a:rPr lang="en-GB" sz="2400" b="1" i="1" smtClean="0">
                          <a:latin typeface="Cambria Math" panose="02040503050406030204" pitchFamily="18" charset="0"/>
                        </a:rPr>
                        <m:t>𝒓</m:t>
                      </m:r>
                      <m:r>
                        <a:rPr lang="en-GB" sz="2400" b="1" i="1" smtClean="0">
                          <a:latin typeface="Cambria Math" panose="02040503050406030204" pitchFamily="18" charset="0"/>
                        </a:rPr>
                        <m:t>×</m:t>
                      </m:r>
                      <m:r>
                        <a:rPr lang="en-GB" sz="2400" b="1" i="1" smtClean="0">
                          <a:latin typeface="Cambria Math" panose="02040503050406030204" pitchFamily="18" charset="0"/>
                        </a:rPr>
                        <m:t>𝒓</m:t>
                      </m:r>
                    </m:oMath>
                  </m:oMathPara>
                </a14:m>
                <a:endParaRPr lang="en-GB" sz="2400" b="1"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GB" sz="2400" b="1" i="1" smtClean="0">
                          <a:latin typeface="Cambria Math" panose="02040503050406030204" pitchFamily="18" charset="0"/>
                        </a:rPr>
                        <m:t>𝑪𝒊𝒓𝒄𝒖𝒎𝒇𝒆𝒓𝒆𝒏𝒄𝒆</m:t>
                      </m:r>
                      <m:r>
                        <a:rPr lang="en-GB" sz="2400" b="1" i="1" smtClean="0">
                          <a:latin typeface="Cambria Math" panose="02040503050406030204" pitchFamily="18" charset="0"/>
                        </a:rPr>
                        <m:t>=</m:t>
                      </m:r>
                      <m:r>
                        <a:rPr lang="en-GB" sz="2400" b="1" i="1" smtClean="0">
                          <a:latin typeface="Cambria Math" panose="02040503050406030204" pitchFamily="18" charset="0"/>
                        </a:rPr>
                        <m:t>𝟐</m:t>
                      </m:r>
                      <m:r>
                        <a:rPr lang="en-GB" sz="2400" b="1" i="1" smtClean="0">
                          <a:latin typeface="Cambria Math" panose="02040503050406030204" pitchFamily="18" charset="0"/>
                        </a:rPr>
                        <m:t>×</m:t>
                      </m:r>
                      <m:r>
                        <a:rPr lang="el-GR" sz="2400" b="1" i="1" smtClean="0">
                          <a:latin typeface="Cambria Math" panose="02040503050406030204" pitchFamily="18" charset="0"/>
                        </a:rPr>
                        <m:t>𝝅</m:t>
                      </m:r>
                      <m:r>
                        <a:rPr lang="en-GB" sz="2400" b="1" i="1" smtClean="0">
                          <a:latin typeface="Cambria Math" panose="02040503050406030204" pitchFamily="18" charset="0"/>
                        </a:rPr>
                        <m:t>×</m:t>
                      </m:r>
                      <m:r>
                        <a:rPr lang="en-GB" sz="2400" b="1" i="1" smtClean="0">
                          <a:latin typeface="Cambria Math" panose="02040503050406030204" pitchFamily="18" charset="0"/>
                        </a:rPr>
                        <m:t>𝒓</m:t>
                      </m:r>
                    </m:oMath>
                  </m:oMathPara>
                </a14:m>
                <a:endParaRPr lang="en-GB" sz="2400" b="1" dirty="0"/>
              </a:p>
            </p:txBody>
          </p:sp>
        </mc:Choice>
        <mc:Fallback xmlns="">
          <p:sp>
            <p:nvSpPr>
              <p:cNvPr id="8" name="TextBox 7">
                <a:extLst>
                  <a:ext uri="{FF2B5EF4-FFF2-40B4-BE49-F238E27FC236}">
                    <a16:creationId xmlns:a16="http://schemas.microsoft.com/office/drawing/2014/main" id="{4D550D45-997E-46EE-B7BB-2B5374AFA2D9}"/>
                  </a:ext>
                </a:extLst>
              </p:cNvPr>
              <p:cNvSpPr txBox="1">
                <a:spLocks noRot="1" noChangeAspect="1" noMove="1" noResize="1" noEditPoints="1" noAdjustHandles="1" noChangeArrowheads="1" noChangeShapeType="1" noTextEdit="1"/>
              </p:cNvSpPr>
              <p:nvPr/>
            </p:nvSpPr>
            <p:spPr>
              <a:xfrm>
                <a:off x="1383395" y="2660606"/>
                <a:ext cx="6403957" cy="830997"/>
              </a:xfrm>
              <a:prstGeom prst="rect">
                <a:avLst/>
              </a:prstGeom>
              <a:blipFill>
                <a:blip r:embed="rId3"/>
                <a:stretch>
                  <a:fillRect b="-10219"/>
                </a:stretch>
              </a:blipFill>
            </p:spPr>
            <p:txBody>
              <a:bodyPr/>
              <a:lstStyle/>
              <a:p>
                <a:r>
                  <a:rPr lang="en-GB">
                    <a:noFill/>
                  </a:rPr>
                  <a:t> </a:t>
                </a:r>
              </a:p>
            </p:txBody>
          </p:sp>
        </mc:Fallback>
      </mc:AlternateContent>
    </p:spTree>
    <p:extLst>
      <p:ext uri="{BB962C8B-B14F-4D97-AF65-F5344CB8AC3E}">
        <p14:creationId xmlns:p14="http://schemas.microsoft.com/office/powerpoint/2010/main" val="1139546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More Variable Puzzles Solutions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24</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759A5DE0-28C2-4621-8B28-F5C96D89205E}"/>
              </a:ext>
            </a:extLst>
          </p:cNvPr>
          <p:cNvPicPr>
            <a:picLocks noChangeAspect="1"/>
          </p:cNvPicPr>
          <p:nvPr/>
        </p:nvPicPr>
        <p:blipFill>
          <a:blip r:embed="rId3"/>
          <a:stretch>
            <a:fillRect/>
          </a:stretch>
        </p:blipFill>
        <p:spPr>
          <a:xfrm>
            <a:off x="1070229" y="890955"/>
            <a:ext cx="7003541" cy="2430706"/>
          </a:xfrm>
          <a:prstGeom prst="rect">
            <a:avLst/>
          </a:prstGeom>
        </p:spPr>
      </p:pic>
      <p:sp>
        <p:nvSpPr>
          <p:cNvPr id="11" name="Text Placeholder 2">
            <a:extLst>
              <a:ext uri="{FF2B5EF4-FFF2-40B4-BE49-F238E27FC236}">
                <a16:creationId xmlns:a16="http://schemas.microsoft.com/office/drawing/2014/main" id="{58564044-60B3-482F-8B74-B7BED3428E2C}"/>
              </a:ext>
            </a:extLst>
          </p:cNvPr>
          <p:cNvSpPr txBox="1">
            <a:spLocks/>
          </p:cNvSpPr>
          <p:nvPr/>
        </p:nvSpPr>
        <p:spPr>
          <a:xfrm>
            <a:off x="237061" y="3564616"/>
            <a:ext cx="8696627" cy="1530607"/>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Note, in most cases, Python ignores extra spaces and new lines</a:t>
            </a:r>
          </a:p>
          <a:p>
            <a:pPr marL="342900" indent="-342900">
              <a:buFont typeface="Arial"/>
              <a:buChar char="•"/>
            </a:pPr>
            <a:r>
              <a:rPr lang="en-GB" sz="2000" dirty="0">
                <a:latin typeface="Arial"/>
                <a:cs typeface="Arial"/>
              </a:rPr>
              <a:t>Therefore we can go onto a new line after printing area without changing how Python executes the code. It just makes it easier for us to read!</a:t>
            </a:r>
          </a:p>
        </p:txBody>
      </p:sp>
    </p:spTree>
    <p:extLst>
      <p:ext uri="{BB962C8B-B14F-4D97-AF65-F5344CB8AC3E}">
        <p14:creationId xmlns:p14="http://schemas.microsoft.com/office/powerpoint/2010/main" val="30667036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a:lstStyle/>
          <a:p>
            <a:r>
              <a:rPr lang="en-GB" dirty="0"/>
              <a:t>Next Time</a:t>
            </a:r>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25</a:t>
            </a:fld>
            <a:endParaRPr lang="en-GB"/>
          </a:p>
        </p:txBody>
      </p:sp>
      <p:pic>
        <p:nvPicPr>
          <p:cNvPr id="6" name="Picture 5">
            <a:extLst>
              <a:ext uri="{FF2B5EF4-FFF2-40B4-BE49-F238E27FC236}">
                <a16:creationId xmlns:a16="http://schemas.microsoft.com/office/drawing/2014/main" id="{54F28C13-FB3B-43BD-B6BF-60C9C7C15FE7}"/>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9" name="Text Placeholder 2">
            <a:extLst>
              <a:ext uri="{FF2B5EF4-FFF2-40B4-BE49-F238E27FC236}">
                <a16:creationId xmlns:a16="http://schemas.microsoft.com/office/drawing/2014/main" id="{86F15977-7667-472C-8409-E45A6DE2A2E5}"/>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Accepting user input</a:t>
            </a:r>
          </a:p>
          <a:p>
            <a:pPr marL="342900" indent="-342900">
              <a:buFont typeface="Arial"/>
              <a:buChar char="•"/>
            </a:pPr>
            <a:r>
              <a:rPr lang="en-GB" sz="2000" dirty="0">
                <a:latin typeface="Arial"/>
                <a:cs typeface="Arial"/>
              </a:rPr>
              <a:t>More variable typing</a:t>
            </a:r>
          </a:p>
          <a:p>
            <a:pPr marL="342900" indent="-342900">
              <a:buFont typeface="Arial"/>
              <a:buChar char="•"/>
            </a:pPr>
            <a:r>
              <a:rPr lang="en-GB" sz="2000" dirty="0">
                <a:latin typeface="Arial"/>
                <a:cs typeface="Arial"/>
              </a:rPr>
              <a:t>Storing lists of numbers</a:t>
            </a:r>
          </a:p>
          <a:p>
            <a:pPr marL="342900" indent="-342900">
              <a:buFont typeface="Arial"/>
              <a:buChar char="•"/>
            </a:pPr>
            <a:r>
              <a:rPr lang="en-GB" sz="2000" dirty="0">
                <a:latin typeface="Arial"/>
                <a:cs typeface="Arial"/>
              </a:rPr>
              <a:t>Finding the total, length, min and max of a list</a:t>
            </a: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See you then!</a:t>
            </a:r>
          </a:p>
          <a:p>
            <a:pPr marL="342900" indent="-342900">
              <a:buFont typeface="Arial"/>
              <a:buChar char="•"/>
            </a:pPr>
            <a:endParaRPr lang="en-GB" sz="2000" dirty="0">
              <a:latin typeface="Arial"/>
              <a:cs typeface="Arial"/>
            </a:endParaRPr>
          </a:p>
        </p:txBody>
      </p:sp>
    </p:spTree>
    <p:extLst>
      <p:ext uri="{BB962C8B-B14F-4D97-AF65-F5344CB8AC3E}">
        <p14:creationId xmlns:p14="http://schemas.microsoft.com/office/powerpoint/2010/main" val="1164179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Using Google </a:t>
            </a:r>
            <a:r>
              <a:rPr lang="en-GB" dirty="0" err="1">
                <a:latin typeface="Arial"/>
                <a:cs typeface="Arial"/>
              </a:rPr>
              <a:t>Colab</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13239" cy="3172141"/>
          </a:xfrm>
        </p:spPr>
        <p:txBody>
          <a:bodyPr vert="horz" anchor="t"/>
          <a:lstStyle/>
          <a:p>
            <a:pPr marL="342900" indent="-342900">
              <a:buChar char="•"/>
            </a:pPr>
            <a:r>
              <a:rPr lang="en-GB" sz="2000" dirty="0" err="1">
                <a:latin typeface="Arial"/>
                <a:cs typeface="Arial"/>
              </a:rPr>
              <a:t>Colab</a:t>
            </a:r>
            <a:r>
              <a:rPr lang="en-GB" sz="2000" dirty="0">
                <a:latin typeface="Arial"/>
                <a:cs typeface="Arial"/>
              </a:rPr>
              <a:t> is an interactive editor for Python in the cloud</a:t>
            </a:r>
          </a:p>
          <a:p>
            <a:endParaRPr lang="en-GB" sz="2000" dirty="0">
              <a:latin typeface="Arial"/>
              <a:cs typeface="Arial"/>
            </a:endParaRPr>
          </a:p>
          <a:p>
            <a:pPr marL="342900" indent="-342900">
              <a:buChar char="•"/>
            </a:pPr>
            <a:r>
              <a:rPr lang="en-GB" sz="2000" dirty="0">
                <a:latin typeface="Arial"/>
                <a:cs typeface="Arial"/>
              </a:rPr>
              <a:t>To get started, open </a:t>
            </a:r>
            <a:r>
              <a:rPr lang="en-GB" sz="2000" dirty="0">
                <a:latin typeface="Arial"/>
                <a:cs typeface="Arial"/>
                <a:hlinkClick r:id="rId2"/>
              </a:rPr>
              <a:t>Google </a:t>
            </a:r>
            <a:r>
              <a:rPr lang="en-GB" sz="2000" dirty="0" err="1">
                <a:latin typeface="Arial"/>
                <a:cs typeface="Arial"/>
                <a:hlinkClick r:id="rId2"/>
              </a:rPr>
              <a:t>Colab</a:t>
            </a:r>
            <a:r>
              <a:rPr lang="en-GB" sz="2000" dirty="0">
                <a:latin typeface="Arial"/>
                <a:cs typeface="Arial"/>
                <a:hlinkClick r:id="rId2"/>
              </a:rPr>
              <a:t> </a:t>
            </a:r>
            <a:r>
              <a:rPr lang="en-GB" sz="2000" b="1" dirty="0">
                <a:latin typeface="Arial"/>
                <a:cs typeface="Arial"/>
              </a:rPr>
              <a:t>in Chrome</a:t>
            </a:r>
          </a:p>
          <a:p>
            <a:pPr marL="342900" indent="-342900">
              <a:buChar char="•"/>
            </a:pPr>
            <a:r>
              <a:rPr lang="en-GB" sz="2000" dirty="0">
                <a:latin typeface="Arial"/>
                <a:cs typeface="Arial"/>
              </a:rPr>
              <a:t>Sign in using your personal Google account</a:t>
            </a:r>
          </a:p>
          <a:p>
            <a:pPr marL="342900" indent="-342900">
              <a:buChar char="•"/>
            </a:pPr>
            <a:r>
              <a:rPr lang="en-GB" sz="2000" dirty="0">
                <a:latin typeface="Arial"/>
                <a:cs typeface="Arial"/>
              </a:rPr>
              <a:t>Click ‘New Notebook’ or, if this is not an option, ‘File &gt; New Notebook’</a:t>
            </a:r>
          </a:p>
          <a:p>
            <a:pPr marL="342900" indent="-342900">
              <a:buChar char="•"/>
            </a:pPr>
            <a:endParaRPr lang="en-GB" sz="2000" dirty="0">
              <a:latin typeface="Arial"/>
              <a:cs typeface="Arial"/>
            </a:endParaRPr>
          </a:p>
          <a:p>
            <a:pPr marL="342900" indent="-342900">
              <a:buChar char="•"/>
            </a:pPr>
            <a:r>
              <a:rPr lang="en-GB" sz="2000" dirty="0">
                <a:latin typeface="Arial"/>
                <a:cs typeface="Arial"/>
              </a:rPr>
              <a:t>Top right hand corner should look like this</a:t>
            </a: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r>
              <a:rPr lang="en-GB" sz="2000" dirty="0">
                <a:latin typeface="Arial"/>
                <a:cs typeface="Arial"/>
              </a:rPr>
              <a:t>If not, click ‘connect’</a:t>
            </a:r>
          </a:p>
          <a:p>
            <a:pPr marL="342900" indent="-342900">
              <a:buChar char="•"/>
            </a:pPr>
            <a:endParaRPr lang="en-GB" sz="2000" b="1" dirty="0">
              <a:latin typeface="Arial"/>
              <a:cs typeface="Arial"/>
            </a:endParaRPr>
          </a:p>
          <a:p>
            <a:pPr marL="342900" indent="-342900">
              <a:buChar char="•"/>
            </a:pPr>
            <a:endParaRPr lang="en-GB" sz="2000"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3</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3"/>
          <a:srcRect l="2982" t="3174" r="2869" b="2900"/>
          <a:stretch/>
        </p:blipFill>
        <p:spPr>
          <a:xfrm>
            <a:off x="8576572" y="4598283"/>
            <a:ext cx="498106" cy="496941"/>
          </a:xfrm>
          <a:prstGeom prst="ellipse">
            <a:avLst/>
          </a:prstGeom>
        </p:spPr>
      </p:pic>
      <p:pic>
        <p:nvPicPr>
          <p:cNvPr id="7" name="Picture 2" descr="Image result for google colab">
            <a:extLst>
              <a:ext uri="{FF2B5EF4-FFF2-40B4-BE49-F238E27FC236}">
                <a16:creationId xmlns:a16="http://schemas.microsoft.com/office/drawing/2014/main" id="{C4386501-4AC7-404C-ACEB-D7570794CC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15459" y="396000"/>
            <a:ext cx="1734841" cy="92271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A55E6C0-0FF8-41F1-8B66-A1D728243FB7}"/>
              </a:ext>
            </a:extLst>
          </p:cNvPr>
          <p:cNvPicPr>
            <a:picLocks noChangeAspect="1"/>
          </p:cNvPicPr>
          <p:nvPr/>
        </p:nvPicPr>
        <p:blipFill rotWithShape="1">
          <a:blip r:embed="rId5"/>
          <a:srcRect t="47633" b="20788"/>
          <a:stretch/>
        </p:blipFill>
        <p:spPr>
          <a:xfrm>
            <a:off x="1440598" y="3128867"/>
            <a:ext cx="4163264" cy="439523"/>
          </a:xfrm>
          <a:prstGeom prst="rect">
            <a:avLst/>
          </a:prstGeom>
        </p:spPr>
      </p:pic>
    </p:spTree>
    <p:extLst>
      <p:ext uri="{BB962C8B-B14F-4D97-AF65-F5344CB8AC3E}">
        <p14:creationId xmlns:p14="http://schemas.microsoft.com/office/powerpoint/2010/main" val="24809254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Using Google </a:t>
            </a:r>
            <a:r>
              <a:rPr lang="en-GB" dirty="0" err="1">
                <a:latin typeface="Arial"/>
                <a:cs typeface="Arial"/>
              </a:rPr>
              <a:t>Colab</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13239" cy="3172141"/>
          </a:xfrm>
        </p:spPr>
        <p:txBody>
          <a:bodyPr vert="horz" anchor="t"/>
          <a:lstStyle/>
          <a:p>
            <a:pPr marL="342900" indent="-342900">
              <a:buChar char="•"/>
            </a:pPr>
            <a:r>
              <a:rPr lang="en-GB" sz="2000" dirty="0">
                <a:latin typeface="Arial"/>
                <a:cs typeface="Arial"/>
              </a:rPr>
              <a:t>We run code in Google </a:t>
            </a:r>
            <a:r>
              <a:rPr lang="en-GB" sz="2000" dirty="0" err="1">
                <a:latin typeface="Arial"/>
                <a:cs typeface="Arial"/>
              </a:rPr>
              <a:t>Colab</a:t>
            </a:r>
            <a:r>
              <a:rPr lang="en-GB" sz="2000" dirty="0">
                <a:latin typeface="Arial"/>
                <a:cs typeface="Arial"/>
              </a:rPr>
              <a:t> by typing it in a code ‘cell’ and clicking the play button</a:t>
            </a: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r>
              <a:rPr lang="en-GB" sz="2000" dirty="0">
                <a:latin typeface="Arial"/>
                <a:cs typeface="Arial"/>
              </a:rPr>
              <a:t>Try the example above. We’ll explain what we wrote in one moment.</a:t>
            </a:r>
          </a:p>
          <a:p>
            <a:endParaRPr lang="en-GB" sz="2000" dirty="0">
              <a:latin typeface="Arial"/>
              <a:cs typeface="Arial"/>
            </a:endParaRPr>
          </a:p>
          <a:p>
            <a:pPr marL="342900" indent="-342900">
              <a:buChar char="•"/>
            </a:pPr>
            <a:r>
              <a:rPr lang="en-GB" sz="2000" b="1" dirty="0">
                <a:latin typeface="Arial"/>
                <a:cs typeface="Arial"/>
              </a:rPr>
              <a:t>Bonus: </a:t>
            </a:r>
            <a:r>
              <a:rPr lang="en-GB" sz="2000" dirty="0">
                <a:latin typeface="Arial"/>
                <a:cs typeface="Arial"/>
              </a:rPr>
              <a:t>You can also run the contents of a cell using `</a:t>
            </a:r>
            <a:r>
              <a:rPr lang="en-GB" sz="2000" dirty="0" err="1">
                <a:latin typeface="Arial"/>
                <a:cs typeface="Arial"/>
              </a:rPr>
              <a:t>ctrl+enter</a:t>
            </a:r>
            <a:r>
              <a:rPr lang="en-GB" sz="2000" dirty="0">
                <a:latin typeface="Arial"/>
                <a:cs typeface="Arial"/>
              </a:rPr>
              <a:t>`</a:t>
            </a:r>
            <a:endParaRPr lang="en-GB" sz="2000" b="1"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4</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5" name="Picture 4">
            <a:extLst>
              <a:ext uri="{FF2B5EF4-FFF2-40B4-BE49-F238E27FC236}">
                <a16:creationId xmlns:a16="http://schemas.microsoft.com/office/drawing/2014/main" id="{CFEDCFA8-1D19-41AE-989C-0132158774B9}"/>
              </a:ext>
            </a:extLst>
          </p:cNvPr>
          <p:cNvPicPr>
            <a:picLocks noChangeAspect="1"/>
          </p:cNvPicPr>
          <p:nvPr/>
        </p:nvPicPr>
        <p:blipFill>
          <a:blip r:embed="rId3"/>
          <a:stretch>
            <a:fillRect/>
          </a:stretch>
        </p:blipFill>
        <p:spPr>
          <a:xfrm>
            <a:off x="1082040" y="1888172"/>
            <a:ext cx="2438400" cy="552450"/>
          </a:xfrm>
          <a:prstGeom prst="rect">
            <a:avLst/>
          </a:prstGeom>
        </p:spPr>
      </p:pic>
      <p:pic>
        <p:nvPicPr>
          <p:cNvPr id="9" name="Picture 8">
            <a:extLst>
              <a:ext uri="{FF2B5EF4-FFF2-40B4-BE49-F238E27FC236}">
                <a16:creationId xmlns:a16="http://schemas.microsoft.com/office/drawing/2014/main" id="{182BABD1-627C-4D38-80F9-33F2209D310B}"/>
              </a:ext>
            </a:extLst>
          </p:cNvPr>
          <p:cNvPicPr>
            <a:picLocks noChangeAspect="1"/>
          </p:cNvPicPr>
          <p:nvPr/>
        </p:nvPicPr>
        <p:blipFill>
          <a:blip r:embed="rId4"/>
          <a:stretch>
            <a:fillRect/>
          </a:stretch>
        </p:blipFill>
        <p:spPr>
          <a:xfrm>
            <a:off x="5217160" y="1721484"/>
            <a:ext cx="2409825" cy="885825"/>
          </a:xfrm>
          <a:prstGeom prst="rect">
            <a:avLst/>
          </a:prstGeom>
        </p:spPr>
      </p:pic>
      <p:sp>
        <p:nvSpPr>
          <p:cNvPr id="10" name="Arrow: Right 9">
            <a:extLst>
              <a:ext uri="{FF2B5EF4-FFF2-40B4-BE49-F238E27FC236}">
                <a16:creationId xmlns:a16="http://schemas.microsoft.com/office/drawing/2014/main" id="{0E10809E-B75A-4DA3-8522-838BAB7263DD}"/>
              </a:ext>
            </a:extLst>
          </p:cNvPr>
          <p:cNvSpPr/>
          <p:nvPr/>
        </p:nvSpPr>
        <p:spPr>
          <a:xfrm>
            <a:off x="3793401" y="1953586"/>
            <a:ext cx="1168400" cy="345440"/>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87513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89439" cy="3172141"/>
          </a:xfrm>
        </p:spPr>
        <p:txBody>
          <a:bodyPr vert="horz" anchor="t"/>
          <a:lstStyle/>
          <a:p>
            <a:pPr marL="342900" indent="-342900">
              <a:buChar char="•"/>
            </a:pPr>
            <a:r>
              <a:rPr lang="en-GB" sz="2000" b="1" dirty="0">
                <a:latin typeface="Arial"/>
                <a:cs typeface="Arial"/>
              </a:rPr>
              <a:t>Printing allows Python to talk to us</a:t>
            </a:r>
            <a:r>
              <a:rPr lang="en-GB" sz="2000" dirty="0">
                <a:latin typeface="Arial"/>
                <a:cs typeface="Arial"/>
              </a:rPr>
              <a:t>. In the last example we used printing to make Python say “Hello World”</a:t>
            </a:r>
          </a:p>
          <a:p>
            <a:pPr marL="342900" indent="-342900">
              <a:buChar char="•"/>
            </a:pPr>
            <a:r>
              <a:rPr lang="en-GB" sz="2000" dirty="0">
                <a:latin typeface="Arial"/>
                <a:cs typeface="Arial"/>
              </a:rPr>
              <a:t>We can make Python say anything by writing a sentence, wrapped in double quotes, and passing it as the input to print(…)</a:t>
            </a:r>
          </a:p>
          <a:p>
            <a:pPr marL="342900" indent="-342900">
              <a:buChar char="•"/>
            </a:pPr>
            <a:endParaRPr lang="en-GB" sz="2000" dirty="0">
              <a:latin typeface="Arial"/>
              <a:cs typeface="Arial"/>
            </a:endParaRPr>
          </a:p>
          <a:p>
            <a:pPr marL="342900" indent="-342900">
              <a:buChar char="•"/>
            </a:pPr>
            <a:r>
              <a:rPr lang="en-GB" sz="2000" dirty="0">
                <a:latin typeface="Arial"/>
                <a:cs typeface="Arial"/>
              </a:rPr>
              <a:t>The print function can also be used to perform arithmetic. Just replace the input to of the print() with the expression you want to evaluate</a:t>
            </a:r>
          </a:p>
          <a:p>
            <a:pPr marL="342900" indent="-342900">
              <a:buChar char="•"/>
            </a:pPr>
            <a:r>
              <a:rPr lang="en-GB" sz="2000" dirty="0">
                <a:latin typeface="Arial"/>
                <a:cs typeface="Arial"/>
              </a:rPr>
              <a:t>Note, </a:t>
            </a:r>
            <a:r>
              <a:rPr lang="en-GB" sz="2000" b="1" dirty="0">
                <a:latin typeface="Arial"/>
                <a:cs typeface="Arial"/>
              </a:rPr>
              <a:t>in this case, we don’t need quotes</a:t>
            </a:r>
            <a:r>
              <a:rPr lang="en-GB" sz="2000" dirty="0">
                <a:latin typeface="Arial"/>
                <a:cs typeface="Arial"/>
              </a:rPr>
              <a:t>. They were only to let Python know that the input to print(…) was text</a:t>
            </a:r>
            <a:endParaRPr lang="en-GB" sz="2000"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5</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10" name="Picture 9" descr="A screenshot of a cell phone&#10;&#10;Description generated with very high confidence">
            <a:extLst>
              <a:ext uri="{FF2B5EF4-FFF2-40B4-BE49-F238E27FC236}">
                <a16:creationId xmlns:a16="http://schemas.microsoft.com/office/drawing/2014/main" id="{6CD6D334-5718-451F-8BC2-F8D2C7061C02}"/>
              </a:ext>
            </a:extLst>
          </p:cNvPr>
          <p:cNvPicPr>
            <a:picLocks noChangeAspect="1"/>
          </p:cNvPicPr>
          <p:nvPr/>
        </p:nvPicPr>
        <p:blipFill rotWithShape="1">
          <a:blip r:embed="rId3"/>
          <a:srcRect l="1867" t="44978" r="115" b="15477"/>
          <a:stretch/>
        </p:blipFill>
        <p:spPr>
          <a:xfrm>
            <a:off x="2571234" y="3681645"/>
            <a:ext cx="4001531" cy="1246109"/>
          </a:xfrm>
          <a:prstGeom prst="rect">
            <a:avLst/>
          </a:prstGeom>
        </p:spPr>
      </p:pic>
    </p:spTree>
    <p:extLst>
      <p:ext uri="{BB962C8B-B14F-4D97-AF65-F5344CB8AC3E}">
        <p14:creationId xmlns:p14="http://schemas.microsoft.com/office/powerpoint/2010/main" val="805623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6</a:t>
            </a:fld>
            <a:endParaRPr lang="en-GB"/>
          </a:p>
        </p:txBody>
      </p:sp>
      <p:pic>
        <p:nvPicPr>
          <p:cNvPr id="6" name="Picture 6" descr="A screenshot of a cell phone&#10;&#10;Description generated with very high confidence">
            <a:extLst>
              <a:ext uri="{FF2B5EF4-FFF2-40B4-BE49-F238E27FC236}">
                <a16:creationId xmlns:a16="http://schemas.microsoft.com/office/drawing/2014/main" id="{8FB6F87C-AEC0-498B-9EE4-69D8EF559768}"/>
              </a:ext>
            </a:extLst>
          </p:cNvPr>
          <p:cNvPicPr>
            <a:picLocks noChangeAspect="1"/>
          </p:cNvPicPr>
          <p:nvPr/>
        </p:nvPicPr>
        <p:blipFill>
          <a:blip r:embed="rId2"/>
          <a:stretch>
            <a:fillRect/>
          </a:stretch>
        </p:blipFill>
        <p:spPr>
          <a:xfrm>
            <a:off x="1778620" y="1954056"/>
            <a:ext cx="5586760" cy="766863"/>
          </a:xfrm>
          <a:prstGeom prst="rect">
            <a:avLst/>
          </a:prstGeom>
        </p:spPr>
      </p:pic>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3"/>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172141"/>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print multiple things (which will be automatically separated by spaces) by passing more than one input to print(…)</a:t>
            </a:r>
          </a:p>
          <a:p>
            <a:pPr marL="342900" indent="-342900">
              <a:buFont typeface="Arial"/>
              <a:buChar char="•"/>
            </a:pPr>
            <a:r>
              <a:rPr lang="en-GB" sz="2000" dirty="0">
                <a:latin typeface="Arial"/>
                <a:cs typeface="Arial"/>
              </a:rPr>
              <a:t>We </a:t>
            </a:r>
            <a:r>
              <a:rPr lang="en-GB" sz="2000" b="1" dirty="0">
                <a:latin typeface="Arial"/>
                <a:cs typeface="Arial"/>
              </a:rPr>
              <a:t>separate each input using a comma</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As we can see above, Python is happy to combine both text (using double quotes) and arithmetic (no need for double quotes here</a:t>
            </a:r>
          </a:p>
        </p:txBody>
      </p:sp>
    </p:spTree>
    <p:extLst>
      <p:ext uri="{BB962C8B-B14F-4D97-AF65-F5344CB8AC3E}">
        <p14:creationId xmlns:p14="http://schemas.microsoft.com/office/powerpoint/2010/main" val="2689790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7</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172141"/>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Print your name using the print() command</a:t>
            </a:r>
          </a:p>
          <a:p>
            <a:pPr marL="342900" indent="-342900">
              <a:buFont typeface="Arial"/>
              <a:buChar char="•"/>
            </a:pPr>
            <a:r>
              <a:rPr lang="en-GB" sz="2000" dirty="0">
                <a:latin typeface="Arial"/>
                <a:cs typeface="Arial"/>
              </a:rPr>
              <a:t>Print your three favourite colours by passing them as three separate inputs to print() (remember: separate each input with a comma)</a:t>
            </a: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Calculate 26, multiplied by 66, add 13</a:t>
            </a:r>
          </a:p>
          <a:p>
            <a:pPr marL="342900" indent="-342900">
              <a:buFont typeface="Arial"/>
              <a:buChar char="•"/>
            </a:pPr>
            <a:r>
              <a:rPr lang="en-GB" sz="2000" dirty="0">
                <a:latin typeface="Arial"/>
                <a:cs typeface="Arial"/>
              </a:rPr>
              <a:t>Calculate 6804 divided by 162 (hint: use / for division)</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 </a:t>
            </a:r>
            <a:r>
              <a:rPr lang="en-GB" sz="2000" dirty="0">
                <a:latin typeface="Arial"/>
                <a:cs typeface="Arial"/>
              </a:rPr>
              <a:t>Calculate 2 to the power of 8 (hint: use **)</a:t>
            </a:r>
          </a:p>
          <a:p>
            <a:pPr marL="342900" indent="-342900">
              <a:buFont typeface="Arial"/>
              <a:buChar char="•"/>
            </a:pPr>
            <a:r>
              <a:rPr lang="en-GB" sz="2000" b="1" dirty="0">
                <a:latin typeface="Arial"/>
                <a:cs typeface="Arial"/>
              </a:rPr>
              <a:t>Bonus: </a:t>
            </a:r>
            <a:r>
              <a:rPr lang="en-GB" sz="2000" dirty="0">
                <a:latin typeface="Arial"/>
                <a:cs typeface="Arial"/>
              </a:rPr>
              <a:t>What happens if you put a mathematical expression in double quotes when you are printing it?</a:t>
            </a:r>
          </a:p>
          <a:p>
            <a:pPr marL="342900" indent="-342900">
              <a:buFont typeface="Arial"/>
              <a:buChar char="•"/>
            </a:pPr>
            <a:endParaRPr lang="en-GB" sz="2000" b="1" dirty="0">
              <a:latin typeface="Arial"/>
              <a:cs typeface="Arial"/>
            </a:endParaRPr>
          </a:p>
          <a:p>
            <a:pPr marL="342900" indent="-342900">
              <a:buFont typeface="Arial"/>
              <a:buChar char="•"/>
            </a:pPr>
            <a:r>
              <a:rPr lang="en-GB" sz="2000" b="1" dirty="0">
                <a:latin typeface="Arial"/>
                <a:cs typeface="Arial"/>
              </a:rPr>
              <a:t>Super Bonus:</a:t>
            </a:r>
            <a:r>
              <a:rPr lang="en-GB" sz="2000" dirty="0">
                <a:latin typeface="Arial"/>
                <a:cs typeface="Arial"/>
              </a:rPr>
              <a:t> Google ‘python integer division’ and repeat the above division using this</a:t>
            </a:r>
            <a:endParaRPr lang="en-GB" sz="2000" b="1"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p:txBody>
      </p:sp>
    </p:spTree>
    <p:extLst>
      <p:ext uri="{BB962C8B-B14F-4D97-AF65-F5344CB8AC3E}">
        <p14:creationId xmlns:p14="http://schemas.microsoft.com/office/powerpoint/2010/main" val="372518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8A14102-CDD4-49C5-BBE8-4A5D65DF1322}"/>
              </a:ext>
            </a:extLst>
          </p:cNvPr>
          <p:cNvPicPr>
            <a:picLocks noChangeAspect="1"/>
          </p:cNvPicPr>
          <p:nvPr/>
        </p:nvPicPr>
        <p:blipFill>
          <a:blip r:embed="rId2"/>
          <a:stretch>
            <a:fillRect/>
          </a:stretch>
        </p:blipFill>
        <p:spPr>
          <a:xfrm>
            <a:off x="4919662" y="890120"/>
            <a:ext cx="3286099" cy="932688"/>
          </a:xfrm>
          <a:prstGeom prst="rect">
            <a:avLst/>
          </a:prstGeom>
        </p:spPr>
      </p:pic>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 Puzzles Solutions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8</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3"/>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93048104-DB51-4D6E-9DF9-97AAE44C388C}"/>
              </a:ext>
            </a:extLst>
          </p:cNvPr>
          <p:cNvPicPr>
            <a:picLocks noChangeAspect="1"/>
          </p:cNvPicPr>
          <p:nvPr/>
        </p:nvPicPr>
        <p:blipFill>
          <a:blip r:embed="rId4"/>
          <a:stretch>
            <a:fillRect/>
          </a:stretch>
        </p:blipFill>
        <p:spPr>
          <a:xfrm>
            <a:off x="568325" y="1090612"/>
            <a:ext cx="3054194" cy="1182688"/>
          </a:xfrm>
          <a:prstGeom prst="rect">
            <a:avLst/>
          </a:prstGeom>
        </p:spPr>
      </p:pic>
      <p:pic>
        <p:nvPicPr>
          <p:cNvPr id="2050" name="Picture 2" descr="Index of /images/runtimes">
            <a:extLst>
              <a:ext uri="{FF2B5EF4-FFF2-40B4-BE49-F238E27FC236}">
                <a16:creationId xmlns:a16="http://schemas.microsoft.com/office/drawing/2014/main" id="{B6C9CDD5-565C-4AF5-9AA3-60D715708A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78750" y="1356464"/>
            <a:ext cx="1000029" cy="136768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26D0BC1B-D0C9-4C99-B7A1-941CA4845E46}"/>
              </a:ext>
            </a:extLst>
          </p:cNvPr>
          <p:cNvPicPr>
            <a:picLocks noChangeAspect="1"/>
          </p:cNvPicPr>
          <p:nvPr/>
        </p:nvPicPr>
        <p:blipFill>
          <a:blip r:embed="rId6"/>
          <a:stretch>
            <a:fillRect/>
          </a:stretch>
        </p:blipFill>
        <p:spPr>
          <a:xfrm>
            <a:off x="1101411" y="2750837"/>
            <a:ext cx="2521108" cy="971549"/>
          </a:xfrm>
          <a:prstGeom prst="rect">
            <a:avLst/>
          </a:prstGeom>
        </p:spPr>
      </p:pic>
      <p:pic>
        <p:nvPicPr>
          <p:cNvPr id="6" name="Picture 5">
            <a:extLst>
              <a:ext uri="{FF2B5EF4-FFF2-40B4-BE49-F238E27FC236}">
                <a16:creationId xmlns:a16="http://schemas.microsoft.com/office/drawing/2014/main" id="{A5A21ABD-FA49-46FC-B384-CAE8AEFB2DCD}"/>
              </a:ext>
            </a:extLst>
          </p:cNvPr>
          <p:cNvPicPr>
            <a:picLocks noChangeAspect="1"/>
          </p:cNvPicPr>
          <p:nvPr/>
        </p:nvPicPr>
        <p:blipFill>
          <a:blip r:embed="rId7"/>
          <a:stretch>
            <a:fillRect/>
          </a:stretch>
        </p:blipFill>
        <p:spPr>
          <a:xfrm>
            <a:off x="4919662" y="2787651"/>
            <a:ext cx="2341082" cy="971549"/>
          </a:xfrm>
          <a:prstGeom prst="rect">
            <a:avLst/>
          </a:prstGeom>
        </p:spPr>
      </p:pic>
      <p:sp>
        <p:nvSpPr>
          <p:cNvPr id="12" name="Text Placeholder 2">
            <a:extLst>
              <a:ext uri="{FF2B5EF4-FFF2-40B4-BE49-F238E27FC236}">
                <a16:creationId xmlns:a16="http://schemas.microsoft.com/office/drawing/2014/main" id="{12E86B22-4997-4A2B-9C0D-3243B92DEBB4}"/>
              </a:ext>
            </a:extLst>
          </p:cNvPr>
          <p:cNvSpPr txBox="1">
            <a:spLocks/>
          </p:cNvSpPr>
          <p:nvPr/>
        </p:nvSpPr>
        <p:spPr>
          <a:xfrm>
            <a:off x="237061" y="4367174"/>
            <a:ext cx="8589439" cy="641580"/>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GB" sz="2000" dirty="0">
                <a:latin typeface="Arial"/>
                <a:cs typeface="Arial"/>
              </a:rPr>
              <a:t>Note: you can find solutions to the bonus puzzles </a:t>
            </a:r>
            <a:r>
              <a:rPr lang="en-GB" sz="2000" dirty="0">
                <a:latin typeface="Arial"/>
                <a:cs typeface="Arial"/>
                <a:hlinkClick r:id="rId8"/>
              </a:rPr>
              <a:t>here</a:t>
            </a:r>
            <a:endParaRPr lang="en-GB" sz="2000" dirty="0">
              <a:latin typeface="Arial"/>
              <a:cs typeface="Arial"/>
            </a:endParaRPr>
          </a:p>
        </p:txBody>
      </p:sp>
    </p:spTree>
    <p:extLst>
      <p:ext uri="{BB962C8B-B14F-4D97-AF65-F5344CB8AC3E}">
        <p14:creationId xmlns:p14="http://schemas.microsoft.com/office/powerpoint/2010/main" val="29625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9</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885327"/>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b="1" dirty="0">
                <a:latin typeface="Arial"/>
                <a:cs typeface="Arial"/>
              </a:rPr>
              <a:t>Variables let you hold information to be used later in your code</a:t>
            </a:r>
          </a:p>
          <a:p>
            <a:pPr marL="342900" indent="-342900">
              <a:buFont typeface="Arial"/>
              <a:buChar char="•"/>
            </a:pPr>
            <a:r>
              <a:rPr lang="en-GB" sz="2000" dirty="0">
                <a:latin typeface="Arial"/>
                <a:cs typeface="Arial"/>
              </a:rPr>
              <a:t>A variable is essentially a way of naming a particular value so we can reference it later</a:t>
            </a:r>
          </a:p>
          <a:p>
            <a:pPr marL="342900" indent="-342900">
              <a:buFont typeface="Arial"/>
              <a:buChar char="•"/>
            </a:pPr>
            <a:r>
              <a:rPr lang="en-GB" sz="2000" dirty="0">
                <a:latin typeface="Arial"/>
                <a:cs typeface="Arial"/>
              </a:rPr>
              <a:t>We assign a value to a variable using the equals symbol</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Here we made two variables called ‘name’ and ‘age’ with the values “David” and 24, respectively</a:t>
            </a:r>
          </a:p>
          <a:p>
            <a:pPr marL="342900" indent="-342900">
              <a:buFont typeface="Arial"/>
              <a:buChar char="•"/>
            </a:pPr>
            <a:r>
              <a:rPr lang="en-GB" sz="2000" dirty="0">
                <a:latin typeface="Arial"/>
                <a:cs typeface="Arial"/>
              </a:rPr>
              <a:t>Once you’ve created a variable it will continue to exist until you either delete it or close your browser</a:t>
            </a:r>
          </a:p>
        </p:txBody>
      </p:sp>
      <p:pic>
        <p:nvPicPr>
          <p:cNvPr id="9" name="Picture 8">
            <a:extLst>
              <a:ext uri="{FF2B5EF4-FFF2-40B4-BE49-F238E27FC236}">
                <a16:creationId xmlns:a16="http://schemas.microsoft.com/office/drawing/2014/main" id="{9DA8099D-E50A-45D8-B7C1-C5487CE23744}"/>
              </a:ext>
            </a:extLst>
          </p:cNvPr>
          <p:cNvPicPr>
            <a:picLocks noChangeAspect="1"/>
          </p:cNvPicPr>
          <p:nvPr/>
        </p:nvPicPr>
        <p:blipFill>
          <a:blip r:embed="rId3"/>
          <a:stretch>
            <a:fillRect/>
          </a:stretch>
        </p:blipFill>
        <p:spPr>
          <a:xfrm>
            <a:off x="3038617" y="2171039"/>
            <a:ext cx="3066766" cy="1032085"/>
          </a:xfrm>
          <a:prstGeom prst="rect">
            <a:avLst/>
          </a:prstGeom>
        </p:spPr>
      </p:pic>
    </p:spTree>
    <p:extLst>
      <p:ext uri="{BB962C8B-B14F-4D97-AF65-F5344CB8AC3E}">
        <p14:creationId xmlns:p14="http://schemas.microsoft.com/office/powerpoint/2010/main" val="246331813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TRAZENECA" val="TEMPLATE04"/>
</p:tagLst>
</file>

<file path=ppt/theme/theme1.xml><?xml version="1.0" encoding="utf-8"?>
<a:theme xmlns:a="http://schemas.openxmlformats.org/drawingml/2006/main" name="AZ Cover Slide Options">
  <a:themeElements>
    <a:clrScheme name="Custom 239">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B0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2E14A555-39E0-6043-81F6-2A1020966FF9}"/>
    </a:ext>
  </a:extLst>
</a:theme>
</file>

<file path=ppt/theme/theme2.xml><?xml version="1.0" encoding="utf-8"?>
<a:theme xmlns:a="http://schemas.openxmlformats.org/drawingml/2006/main" name="AZ Divider Slide Option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548DD855-D4F5-C140-8E62-5E9C7E83AC73}"/>
    </a:ext>
  </a:extLst>
</a:theme>
</file>

<file path=ppt/theme/theme3.xml><?xml version="1.0" encoding="utf-8"?>
<a:theme xmlns:a="http://schemas.openxmlformats.org/drawingml/2006/main" name="AZ Divider Slide Options - Colour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F859A2E0-7DA1-7646-9600-5BD0D29A3DDD}"/>
    </a:ext>
  </a:extLst>
</a:theme>
</file>

<file path=ppt/theme/theme4.xml><?xml version="1.0" encoding="utf-8"?>
<a:theme xmlns:a="http://schemas.openxmlformats.org/drawingml/2006/main" name="AZ General Master Slide Option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615A65BA-BBA0-B148-8D15-74EA144B5FA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F3DD611966374C9EAA8DC5A2F94CD8" ma:contentTypeVersion="8" ma:contentTypeDescription="Create a new document." ma:contentTypeScope="" ma:versionID="18a8759320524e51783f13c6663a10d1">
  <xsd:schema xmlns:xsd="http://www.w3.org/2001/XMLSchema" xmlns:xs="http://www.w3.org/2001/XMLSchema" xmlns:p="http://schemas.microsoft.com/office/2006/metadata/properties" xmlns:ns2="44a56295-c29e-4898-8136-a54736c65b82" xmlns:ns3="9675ef8f-b755-4cd6-a742-8cae3d86c4fe" targetNamespace="http://schemas.microsoft.com/office/2006/metadata/properties" ma:root="true" ma:fieldsID="1b693415669a5bc10d56a9234ce5202b" ns2:_="" ns3:_="">
    <xsd:import namespace="44a56295-c29e-4898-8136-a54736c65b82"/>
    <xsd:import namespace="9675ef8f-b755-4cd6-a742-8cae3d86c4fe"/>
    <xsd:element name="properties">
      <xsd:complexType>
        <xsd:sequence>
          <xsd:element name="documentManagement">
            <xsd:complexType>
              <xsd:all>
                <xsd:element ref="ns2:Descriptions" minOccurs="0"/>
                <xsd:element ref="ns2:Keyword"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a56295-c29e-4898-8136-a54736c65b82" elementFormDefault="qualified">
    <xsd:import namespace="http://schemas.microsoft.com/office/2006/documentManagement/types"/>
    <xsd:import namespace="http://schemas.microsoft.com/office/infopath/2007/PartnerControls"/>
    <xsd:element name="Descriptions" ma:index="8" nillable="true" ma:displayName="Descriptions" ma:description="Describe your document to make it appear at the top of search results" ma:internalName="Descriptions">
      <xsd:simpleType>
        <xsd:restriction base="dms:Note">
          <xsd:maxLength value="255"/>
        </xsd:restriction>
      </xsd:simpleType>
    </xsd:element>
    <xsd:element name="Keyword" ma:index="9" nillable="true" ma:displayName="Keyword" ma:description="Enter list of terms separated by semi-colon(;)" ma:internalName="Keyword">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675ef8f-b755-4cd6-a742-8cae3d86c4fe"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Keyword xmlns="44a56295-c29e-4898-8136-a54736c65b82" xsi:nil="true"/>
    <Descriptions xmlns="44a56295-c29e-4898-8136-a54736c65b82" xsi:nil="true"/>
  </documentManagement>
</p:properties>
</file>

<file path=customXml/item4.xml><?xml version="1.0" encoding="utf-8"?>
<?mso-contentType ?>
<SharedContentType xmlns="Microsoft.SharePoint.Taxonomy.ContentTypeSync" SourceId="1ee89e71-04cd-405e-9ca3-99e020c1694d" ContentTypeId="0x0101" PreviousValue="false"/>
</file>

<file path=customXml/itemProps1.xml><?xml version="1.0" encoding="utf-8"?>
<ds:datastoreItem xmlns:ds="http://schemas.openxmlformats.org/officeDocument/2006/customXml" ds:itemID="{24E5F6C7-5787-4F29-BDCC-CDAE99EBBC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a56295-c29e-4898-8136-a54736c65b82"/>
    <ds:schemaRef ds:uri="9675ef8f-b755-4cd6-a742-8cae3d86c4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CB085B9-8EF5-4B2C-B089-029492EC23AC}">
  <ds:schemaRefs>
    <ds:schemaRef ds:uri="http://schemas.microsoft.com/sharepoint/v3/contenttype/forms"/>
  </ds:schemaRefs>
</ds:datastoreItem>
</file>

<file path=customXml/itemProps3.xml><?xml version="1.0" encoding="utf-8"?>
<ds:datastoreItem xmlns:ds="http://schemas.openxmlformats.org/officeDocument/2006/customXml" ds:itemID="{8E7055A9-979E-42E4-8AE4-11D4A57371C1}">
  <ds:schemaRefs>
    <ds:schemaRef ds:uri="9675ef8f-b755-4cd6-a742-8cae3d86c4fe"/>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44a56295-c29e-4898-8136-a54736c65b82"/>
    <ds:schemaRef ds:uri="http://schemas.openxmlformats.org/package/2006/metadata/core-properties"/>
    <ds:schemaRef ds:uri="http://www.w3.org/XML/1998/namespace"/>
    <ds:schemaRef ds:uri="http://purl.org/dc/dcmitype/"/>
  </ds:schemaRefs>
</ds:datastoreItem>
</file>

<file path=customXml/itemProps4.xml><?xml version="1.0" encoding="utf-8"?>
<ds:datastoreItem xmlns:ds="http://schemas.openxmlformats.org/officeDocument/2006/customXml" ds:itemID="{3D9D9437-4660-4E6E-9349-9C8386915BD1}">
  <ds:schemaRefs>
    <ds:schemaRef ds:uri="Microsoft.SharePoint.Taxonomy.ContentTypeSync"/>
  </ds:schemaRefs>
</ds:datastoreItem>
</file>

<file path=docProps/app.xml><?xml version="1.0" encoding="utf-8"?>
<Properties xmlns="http://schemas.openxmlformats.org/officeDocument/2006/extended-properties" xmlns:vt="http://schemas.openxmlformats.org/officeDocument/2006/docPropsVTypes">
  <Template>blank</Template>
  <TotalTime>2444</TotalTime>
  <Words>1461</Words>
  <Application>Microsoft Office PowerPoint</Application>
  <PresentationFormat>On-screen Show (16:9)</PresentationFormat>
  <Paragraphs>213</Paragraphs>
  <Slides>25</Slides>
  <Notes>0</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25</vt:i4>
      </vt:variant>
    </vt:vector>
  </HeadingPairs>
  <TitlesOfParts>
    <vt:vector size="32" baseType="lpstr">
      <vt:lpstr>Arial</vt:lpstr>
      <vt:lpstr>Calibri</vt:lpstr>
      <vt:lpstr>Cambria Math</vt:lpstr>
      <vt:lpstr>AZ Cover Slide Options</vt:lpstr>
      <vt:lpstr>AZ Divider Slide Options</vt:lpstr>
      <vt:lpstr>AZ Divider Slide Options - Colours</vt:lpstr>
      <vt:lpstr>AZ General Master Slide Options</vt:lpstr>
      <vt:lpstr>Beginner’s Python – Session One</vt:lpstr>
      <vt:lpstr>Session Content</vt:lpstr>
      <vt:lpstr>Using Google Colab</vt:lpstr>
      <vt:lpstr>Using Google Colab</vt:lpstr>
      <vt:lpstr>Printing</vt:lpstr>
      <vt:lpstr>Printing</vt:lpstr>
      <vt:lpstr>Printing Puzzles</vt:lpstr>
      <vt:lpstr>Printing Puzzles Solutions</vt:lpstr>
      <vt:lpstr>Variables</vt:lpstr>
      <vt:lpstr>Variables</vt:lpstr>
      <vt:lpstr>Variables Puzzles</vt:lpstr>
      <vt:lpstr>Variables Puzzles Solutions </vt:lpstr>
      <vt:lpstr>Manipulating Variables</vt:lpstr>
      <vt:lpstr>Manipulating Variables</vt:lpstr>
      <vt:lpstr>Manipulating Variables Puzzles</vt:lpstr>
      <vt:lpstr>Manipulating Variables Puzzles Solutions</vt:lpstr>
      <vt:lpstr>Variable Types</vt:lpstr>
      <vt:lpstr>Variable Types</vt:lpstr>
      <vt:lpstr>Variable Types</vt:lpstr>
      <vt:lpstr>Aside: Functions</vt:lpstr>
      <vt:lpstr>Variable Types Puzzles</vt:lpstr>
      <vt:lpstr>Variable Types Puzzles Solutions</vt:lpstr>
      <vt:lpstr>More Variable Puzzles</vt:lpstr>
      <vt:lpstr>More Variable Puzzles Solutions</vt:lpstr>
      <vt:lpstr>Next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Club</dc:title>
  <dc:creator>McKinney, David</dc:creator>
  <cp:keywords>16:9</cp:keywords>
  <dc:description>v1.0</dc:description>
  <cp:lastModifiedBy>Hargreaves, Tim</cp:lastModifiedBy>
  <cp:revision>37</cp:revision>
  <cp:lastPrinted>2018-03-07T14:46:57Z</cp:lastPrinted>
  <dcterms:created xsi:type="dcterms:W3CDTF">2019-09-20T09:22:01Z</dcterms:created>
  <dcterms:modified xsi:type="dcterms:W3CDTF">2020-04-20T11:33:07Z</dcterms:modified>
  <cp:category>Template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ient">
    <vt:lpwstr>AstraZeneca</vt:lpwstr>
  </property>
  <property fmtid="{D5CDD505-2E9C-101B-9397-08002B2CF9AE}" pid="3" name="Language">
    <vt:lpwstr>English (UK)</vt:lpwstr>
  </property>
  <property fmtid="{D5CDD505-2E9C-101B-9397-08002B2CF9AE}" pid="4" name="Owner">
    <vt:lpwstr>P L Kessler</vt:lpwstr>
  </property>
  <property fmtid="{D5CDD505-2E9C-101B-9397-08002B2CF9AE}" pid="5" name="Project">
    <vt:lpwstr>The Chase</vt:lpwstr>
  </property>
  <property fmtid="{D5CDD505-2E9C-101B-9397-08002B2CF9AE}" pid="6" name="Publisher">
    <vt:lpwstr>Kessler Associates</vt:lpwstr>
  </property>
  <property fmtid="{D5CDD505-2E9C-101B-9397-08002B2CF9AE}" pid="7" name="ContentTypeId">
    <vt:lpwstr>0x010100C9F3DD611966374C9EAA8DC5A2F94CD8</vt:lpwstr>
  </property>
</Properties>
</file>

<file path=docProps/thumbnail.jpeg>
</file>